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90" r:id="rId3"/>
    <p:sldId id="281" r:id="rId4"/>
    <p:sldId id="280" r:id="rId5"/>
    <p:sldId id="282" r:id="rId6"/>
    <p:sldId id="319" r:id="rId7"/>
    <p:sldId id="334" r:id="rId8"/>
    <p:sldId id="335" r:id="rId9"/>
    <p:sldId id="322" r:id="rId10"/>
    <p:sldId id="323" r:id="rId11"/>
    <p:sldId id="324" r:id="rId12"/>
    <p:sldId id="325" r:id="rId13"/>
    <p:sldId id="321" r:id="rId14"/>
    <p:sldId id="327" r:id="rId15"/>
    <p:sldId id="320" r:id="rId16"/>
    <p:sldId id="283" r:id="rId17"/>
    <p:sldId id="316" r:id="rId18"/>
    <p:sldId id="336" r:id="rId19"/>
    <p:sldId id="289" r:id="rId20"/>
    <p:sldId id="308" r:id="rId21"/>
    <p:sldId id="33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46A523-3CAD-43DA-6715-358B0716463D}" name="Whitehair, Rachael" initials="WR" userId="S::Rachael.Whitehair@nebraska.gov::3a47af8e-e901-4934-9287-d47425bcb755" providerId="AD"/>
  <p188:author id="{28BBAED6-DFF2-A3B5-186E-CD49F1EE6143}" name="Rachael Whitehair" initials="RW" userId="Ue3cG9pPR2YRytQi8BBdWJXIV2a/exCraxaA8vzLSpI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994" autoAdjust="0"/>
  </p:normalViewPr>
  <p:slideViewPr>
    <p:cSldViewPr snapToGrid="0">
      <p:cViewPr varScale="1">
        <p:scale>
          <a:sx n="96" d="100"/>
          <a:sy n="96" d="100"/>
        </p:scale>
        <p:origin x="11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4" Type="http://schemas.openxmlformats.org/officeDocument/2006/relationships/image" Target="../media/image3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89351E-E56A-41B7-8447-4D7CE143F90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884D2C-C420-4FE5-9B15-5532639B48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Connecting livestock producers and those with available cropland or forage to graze by utilizing a FREE interactive map! </a:t>
          </a:r>
        </a:p>
      </dgm:t>
    </dgm:pt>
    <dgm:pt modelId="{C3F9985A-47DE-42FE-9212-BACE4C35D7D6}" type="parTrans" cxnId="{D6D7BE2A-5DC4-405D-AB50-D5C9E16DB5E2}">
      <dgm:prSet/>
      <dgm:spPr/>
      <dgm:t>
        <a:bodyPr/>
        <a:lstStyle/>
        <a:p>
          <a:endParaRPr lang="en-US"/>
        </a:p>
      </dgm:t>
    </dgm:pt>
    <dgm:pt modelId="{E33E8F0D-C363-418B-8780-828DE93C5E4C}" type="sibTrans" cxnId="{D6D7BE2A-5DC4-405D-AB50-D5C9E16DB5E2}">
      <dgm:prSet/>
      <dgm:spPr/>
      <dgm:t>
        <a:bodyPr/>
        <a:lstStyle/>
        <a:p>
          <a:endParaRPr lang="en-US"/>
        </a:p>
      </dgm:t>
    </dgm:pt>
    <dgm:pt modelId="{EF0DC16D-58A4-4DC7-9F01-8EEB14D1E9C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Integrating livestock onto cropland and proper grassland management are key steps in increasing overall soil health and productivity. </a:t>
          </a:r>
        </a:p>
      </dgm:t>
    </dgm:pt>
    <dgm:pt modelId="{FD245619-8DE3-4493-AEA7-567D412B41B5}" type="parTrans" cxnId="{CF1BC9B4-8EF7-4648-B330-51514438BE30}">
      <dgm:prSet/>
      <dgm:spPr/>
      <dgm:t>
        <a:bodyPr/>
        <a:lstStyle/>
        <a:p>
          <a:endParaRPr lang="en-US"/>
        </a:p>
      </dgm:t>
    </dgm:pt>
    <dgm:pt modelId="{0C9AEEB2-39A1-4B04-97AB-7453BC5A3EA1}" type="sibTrans" cxnId="{CF1BC9B4-8EF7-4648-B330-51514438BE30}">
      <dgm:prSet/>
      <dgm:spPr/>
      <dgm:t>
        <a:bodyPr/>
        <a:lstStyle/>
        <a:p>
          <a:endParaRPr lang="en-US"/>
        </a:p>
      </dgm:t>
    </dgm:pt>
    <dgm:pt modelId="{F073A662-E8B5-4710-A73F-F4D379D35442}" type="pres">
      <dgm:prSet presAssocID="{2689351E-E56A-41B7-8447-4D7CE143F903}" presName="root" presStyleCnt="0">
        <dgm:presLayoutVars>
          <dgm:dir/>
          <dgm:resizeHandles val="exact"/>
        </dgm:presLayoutVars>
      </dgm:prSet>
      <dgm:spPr/>
    </dgm:pt>
    <dgm:pt modelId="{4FB02B93-F714-4FBA-B8C0-E73518006256}" type="pres">
      <dgm:prSet presAssocID="{EE884D2C-C420-4FE5-9B15-5532639B4810}" presName="compNode" presStyleCnt="0"/>
      <dgm:spPr/>
    </dgm:pt>
    <dgm:pt modelId="{8A549CB7-A8D2-42B8-8A32-3FF712DEA3CF}" type="pres">
      <dgm:prSet presAssocID="{EE884D2C-C420-4FE5-9B15-5532639B4810}" presName="bgRect" presStyleLbl="bgShp" presStyleIdx="0" presStyleCnt="2"/>
      <dgm:spPr/>
    </dgm:pt>
    <dgm:pt modelId="{38BB80EF-76AE-489B-90A7-340F51DD41E0}" type="pres">
      <dgm:prSet presAssocID="{EE884D2C-C420-4FE5-9B15-5532639B481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95DA020A-0469-41B4-948F-3A413898198B}" type="pres">
      <dgm:prSet presAssocID="{EE884D2C-C420-4FE5-9B15-5532639B4810}" presName="spaceRect" presStyleCnt="0"/>
      <dgm:spPr/>
    </dgm:pt>
    <dgm:pt modelId="{272AEC31-C4B3-4555-BD41-373DC8020176}" type="pres">
      <dgm:prSet presAssocID="{EE884D2C-C420-4FE5-9B15-5532639B4810}" presName="parTx" presStyleLbl="revTx" presStyleIdx="0" presStyleCnt="2">
        <dgm:presLayoutVars>
          <dgm:chMax val="0"/>
          <dgm:chPref val="0"/>
        </dgm:presLayoutVars>
      </dgm:prSet>
      <dgm:spPr/>
    </dgm:pt>
    <dgm:pt modelId="{6ECB825A-BDFF-42A6-87E0-EF58D14C4A00}" type="pres">
      <dgm:prSet presAssocID="{E33E8F0D-C363-418B-8780-828DE93C5E4C}" presName="sibTrans" presStyleCnt="0"/>
      <dgm:spPr/>
    </dgm:pt>
    <dgm:pt modelId="{88711408-2CF7-46BF-97CE-FA250352C291}" type="pres">
      <dgm:prSet presAssocID="{EF0DC16D-58A4-4DC7-9F01-8EEB14D1E9C5}" presName="compNode" presStyleCnt="0"/>
      <dgm:spPr/>
    </dgm:pt>
    <dgm:pt modelId="{50CF90CE-09DF-4A30-A21A-16D53FAAA64C}" type="pres">
      <dgm:prSet presAssocID="{EF0DC16D-58A4-4DC7-9F01-8EEB14D1E9C5}" presName="bgRect" presStyleLbl="bgShp" presStyleIdx="1" presStyleCnt="2"/>
      <dgm:spPr/>
    </dgm:pt>
    <dgm:pt modelId="{5E6DA2ED-7ACC-4AAF-929A-31224624F855}" type="pres">
      <dgm:prSet presAssocID="{EF0DC16D-58A4-4DC7-9F01-8EEB14D1E9C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D0474F53-491B-485C-B9D9-25E77CE59199}" type="pres">
      <dgm:prSet presAssocID="{EF0DC16D-58A4-4DC7-9F01-8EEB14D1E9C5}" presName="spaceRect" presStyleCnt="0"/>
      <dgm:spPr/>
    </dgm:pt>
    <dgm:pt modelId="{6A7E9E1F-4E97-422B-B7F5-678B975E9C94}" type="pres">
      <dgm:prSet presAssocID="{EF0DC16D-58A4-4DC7-9F01-8EEB14D1E9C5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D6D7BE2A-5DC4-405D-AB50-D5C9E16DB5E2}" srcId="{2689351E-E56A-41B7-8447-4D7CE143F903}" destId="{EE884D2C-C420-4FE5-9B15-5532639B4810}" srcOrd="0" destOrd="0" parTransId="{C3F9985A-47DE-42FE-9212-BACE4C35D7D6}" sibTransId="{E33E8F0D-C363-418B-8780-828DE93C5E4C}"/>
    <dgm:cxn modelId="{6F32736F-E671-4BB5-B048-CD9D81923B64}" type="presOf" srcId="{EE884D2C-C420-4FE5-9B15-5532639B4810}" destId="{272AEC31-C4B3-4555-BD41-373DC8020176}" srcOrd="0" destOrd="0" presId="urn:microsoft.com/office/officeart/2018/2/layout/IconVerticalSolidList"/>
    <dgm:cxn modelId="{B5267789-6A8E-4FEB-B04B-35EF26404D24}" type="presOf" srcId="{EF0DC16D-58A4-4DC7-9F01-8EEB14D1E9C5}" destId="{6A7E9E1F-4E97-422B-B7F5-678B975E9C94}" srcOrd="0" destOrd="0" presId="urn:microsoft.com/office/officeart/2018/2/layout/IconVerticalSolidList"/>
    <dgm:cxn modelId="{CF1BC9B4-8EF7-4648-B330-51514438BE30}" srcId="{2689351E-E56A-41B7-8447-4D7CE143F903}" destId="{EF0DC16D-58A4-4DC7-9F01-8EEB14D1E9C5}" srcOrd="1" destOrd="0" parTransId="{FD245619-8DE3-4493-AEA7-567D412B41B5}" sibTransId="{0C9AEEB2-39A1-4B04-97AB-7453BC5A3EA1}"/>
    <dgm:cxn modelId="{E8F793E1-0D2C-45C0-9FC7-E083B9A225CA}" type="presOf" srcId="{2689351E-E56A-41B7-8447-4D7CE143F903}" destId="{F073A662-E8B5-4710-A73F-F4D379D35442}" srcOrd="0" destOrd="0" presId="urn:microsoft.com/office/officeart/2018/2/layout/IconVerticalSolidList"/>
    <dgm:cxn modelId="{202FE5A9-9D20-4DE3-A5B5-865398969F35}" type="presParOf" srcId="{F073A662-E8B5-4710-A73F-F4D379D35442}" destId="{4FB02B93-F714-4FBA-B8C0-E73518006256}" srcOrd="0" destOrd="0" presId="urn:microsoft.com/office/officeart/2018/2/layout/IconVerticalSolidList"/>
    <dgm:cxn modelId="{6BC839D1-2B27-4ABC-AB37-55B15CCF1B6A}" type="presParOf" srcId="{4FB02B93-F714-4FBA-B8C0-E73518006256}" destId="{8A549CB7-A8D2-42B8-8A32-3FF712DEA3CF}" srcOrd="0" destOrd="0" presId="urn:microsoft.com/office/officeart/2018/2/layout/IconVerticalSolidList"/>
    <dgm:cxn modelId="{3241861E-B7D8-45E1-A889-2616A379513A}" type="presParOf" srcId="{4FB02B93-F714-4FBA-B8C0-E73518006256}" destId="{38BB80EF-76AE-489B-90A7-340F51DD41E0}" srcOrd="1" destOrd="0" presId="urn:microsoft.com/office/officeart/2018/2/layout/IconVerticalSolidList"/>
    <dgm:cxn modelId="{8FBAA311-6A42-4B50-ABE9-A4BDE7902E7A}" type="presParOf" srcId="{4FB02B93-F714-4FBA-B8C0-E73518006256}" destId="{95DA020A-0469-41B4-948F-3A413898198B}" srcOrd="2" destOrd="0" presId="urn:microsoft.com/office/officeart/2018/2/layout/IconVerticalSolidList"/>
    <dgm:cxn modelId="{E75E0327-9706-40DB-94E0-4D0BC5F2867A}" type="presParOf" srcId="{4FB02B93-F714-4FBA-B8C0-E73518006256}" destId="{272AEC31-C4B3-4555-BD41-373DC8020176}" srcOrd="3" destOrd="0" presId="urn:microsoft.com/office/officeart/2018/2/layout/IconVerticalSolidList"/>
    <dgm:cxn modelId="{BCDEFF94-0F1F-4CD4-A645-8C6101848D8A}" type="presParOf" srcId="{F073A662-E8B5-4710-A73F-F4D379D35442}" destId="{6ECB825A-BDFF-42A6-87E0-EF58D14C4A00}" srcOrd="1" destOrd="0" presId="urn:microsoft.com/office/officeart/2018/2/layout/IconVerticalSolidList"/>
    <dgm:cxn modelId="{145B5B44-E34C-4240-AE5A-22ED164B22BF}" type="presParOf" srcId="{F073A662-E8B5-4710-A73F-F4D379D35442}" destId="{88711408-2CF7-46BF-97CE-FA250352C291}" srcOrd="2" destOrd="0" presId="urn:microsoft.com/office/officeart/2018/2/layout/IconVerticalSolidList"/>
    <dgm:cxn modelId="{8BAA1713-34EE-4454-95E8-03829BF25D2D}" type="presParOf" srcId="{88711408-2CF7-46BF-97CE-FA250352C291}" destId="{50CF90CE-09DF-4A30-A21A-16D53FAAA64C}" srcOrd="0" destOrd="0" presId="urn:microsoft.com/office/officeart/2018/2/layout/IconVerticalSolidList"/>
    <dgm:cxn modelId="{E291F435-7A06-4E65-9E4B-41D9B7075E9A}" type="presParOf" srcId="{88711408-2CF7-46BF-97CE-FA250352C291}" destId="{5E6DA2ED-7ACC-4AAF-929A-31224624F855}" srcOrd="1" destOrd="0" presId="urn:microsoft.com/office/officeart/2018/2/layout/IconVerticalSolidList"/>
    <dgm:cxn modelId="{82B2A103-8EC2-4762-AD4B-7E06C0BC06AF}" type="presParOf" srcId="{88711408-2CF7-46BF-97CE-FA250352C291}" destId="{D0474F53-491B-485C-B9D9-25E77CE59199}" srcOrd="2" destOrd="0" presId="urn:microsoft.com/office/officeart/2018/2/layout/IconVerticalSolidList"/>
    <dgm:cxn modelId="{84065CD0-172B-4878-9252-427104DED9F5}" type="presParOf" srcId="{88711408-2CF7-46BF-97CE-FA250352C291}" destId="{6A7E9E1F-4E97-422B-B7F5-678B975E9C9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B34630-C6AD-41A8-817C-09CA102E1CF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22C2F88-B888-42E2-A97A-0FED1C24DD7D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Alexa Davis</a:t>
          </a:r>
          <a:endParaRPr lang="en-US">
            <a:solidFill>
              <a:schemeClr val="bg1"/>
            </a:solidFill>
          </a:endParaRPr>
        </a:p>
      </dgm:t>
    </dgm:pt>
    <dgm:pt modelId="{D2EF67FA-6260-41EB-AED8-1B8C72988EE3}" type="parTrans" cxnId="{14A4BD23-7E46-4771-A914-B96D0BAC00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03AB98C-3AEA-464F-8FFC-85C989D32352}" type="sibTrans" cxnId="{14A4BD23-7E46-4771-A914-B96D0BAC00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DC58434-041A-48CC-B012-B1EB0162A60D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Soil &amp; Water Conservation Coordinator</a:t>
          </a:r>
          <a:endParaRPr lang="en-US">
            <a:solidFill>
              <a:schemeClr val="bg1"/>
            </a:solidFill>
          </a:endParaRPr>
        </a:p>
      </dgm:t>
    </dgm:pt>
    <dgm:pt modelId="{0B63CF11-8A8A-4A05-AFBE-63691D57DDA7}" type="parTrans" cxnId="{BD46A599-1139-4C26-BEC4-342328DCA39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A64526E-3EC2-4F8A-BCE2-C878CFF805C2}" type="sibTrans" cxnId="{BD46A599-1139-4C26-BEC4-342328DCA39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36C48C1-53EE-4796-8B0E-529AEDDB7466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NE Department of Natural Resources</a:t>
          </a:r>
          <a:endParaRPr lang="en-US">
            <a:solidFill>
              <a:schemeClr val="bg1"/>
            </a:solidFill>
          </a:endParaRPr>
        </a:p>
      </dgm:t>
    </dgm:pt>
    <dgm:pt modelId="{538F4ECE-B62D-47B6-A1A2-AB36B864E5D9}" type="parTrans" cxnId="{708964AA-27D1-4C10-87F0-0BC7B482342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A88DE4B-7D2E-405C-BA3B-859AA5D36E30}" type="sibTrans" cxnId="{708964AA-27D1-4C10-87F0-0BC7B482342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0975A49-B624-4C99-9F05-E0FA4ABEF18F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Alexa.Davis@nebraska.gov</a:t>
          </a:r>
          <a:endParaRPr lang="en-US">
            <a:solidFill>
              <a:schemeClr val="bg1"/>
            </a:solidFill>
          </a:endParaRPr>
        </a:p>
      </dgm:t>
    </dgm:pt>
    <dgm:pt modelId="{9F2C3165-3B5E-4A83-B3C4-9D9F115E3EE3}" type="parTrans" cxnId="{F6E97CA1-DD19-4779-959E-48772B12658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B6A1ADF-368C-4001-928E-F6797991F77A}" type="sibTrans" cxnId="{F6E97CA1-DD19-4779-959E-48772B12658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C547D0C-FD9A-4910-8227-7403BDF88BD7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(402) 471-3948</a:t>
          </a:r>
          <a:endParaRPr lang="en-US">
            <a:solidFill>
              <a:schemeClr val="bg1"/>
            </a:solidFill>
          </a:endParaRPr>
        </a:p>
      </dgm:t>
    </dgm:pt>
    <dgm:pt modelId="{1149AF1A-8BF8-4F8B-BF50-448C3FCFF444}" type="parTrans" cxnId="{279975A6-BE61-4EE8-989E-869E885CF4F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548183B-5958-4331-9ADA-59892FF290B3}" type="sibTrans" cxnId="{279975A6-BE61-4EE8-989E-869E885CF4F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671E425-338C-46AF-9D52-9592E64EF8EB}" type="pres">
      <dgm:prSet presAssocID="{58B34630-C6AD-41A8-817C-09CA102E1CF0}" presName="vert0" presStyleCnt="0">
        <dgm:presLayoutVars>
          <dgm:dir/>
          <dgm:animOne val="branch"/>
          <dgm:animLvl val="lvl"/>
        </dgm:presLayoutVars>
      </dgm:prSet>
      <dgm:spPr/>
    </dgm:pt>
    <dgm:pt modelId="{88EB2AD5-96F3-4BE2-93B3-A45BBA3C14DC}" type="pres">
      <dgm:prSet presAssocID="{C22C2F88-B888-42E2-A97A-0FED1C24DD7D}" presName="thickLine" presStyleLbl="alignNode1" presStyleIdx="0" presStyleCnt="5"/>
      <dgm:spPr/>
    </dgm:pt>
    <dgm:pt modelId="{7D81BD29-B043-4F51-BEA3-8A4F856BE47E}" type="pres">
      <dgm:prSet presAssocID="{C22C2F88-B888-42E2-A97A-0FED1C24DD7D}" presName="horz1" presStyleCnt="0"/>
      <dgm:spPr/>
    </dgm:pt>
    <dgm:pt modelId="{2280F6D0-263C-42C9-AFC1-3BA59D202357}" type="pres">
      <dgm:prSet presAssocID="{C22C2F88-B888-42E2-A97A-0FED1C24DD7D}" presName="tx1" presStyleLbl="revTx" presStyleIdx="0" presStyleCnt="5"/>
      <dgm:spPr/>
    </dgm:pt>
    <dgm:pt modelId="{37A4227C-20CD-4D4E-98D2-5163BB12C33C}" type="pres">
      <dgm:prSet presAssocID="{C22C2F88-B888-42E2-A97A-0FED1C24DD7D}" presName="vert1" presStyleCnt="0"/>
      <dgm:spPr/>
    </dgm:pt>
    <dgm:pt modelId="{7E65E1B0-3314-4B42-AE8D-B605CBEB0D20}" type="pres">
      <dgm:prSet presAssocID="{6DC58434-041A-48CC-B012-B1EB0162A60D}" presName="thickLine" presStyleLbl="alignNode1" presStyleIdx="1" presStyleCnt="5"/>
      <dgm:spPr/>
    </dgm:pt>
    <dgm:pt modelId="{F4213542-3946-4A06-A63D-A3C6908832B3}" type="pres">
      <dgm:prSet presAssocID="{6DC58434-041A-48CC-B012-B1EB0162A60D}" presName="horz1" presStyleCnt="0"/>
      <dgm:spPr/>
    </dgm:pt>
    <dgm:pt modelId="{9566F070-74CC-4D66-8AC3-F6512CE5C93F}" type="pres">
      <dgm:prSet presAssocID="{6DC58434-041A-48CC-B012-B1EB0162A60D}" presName="tx1" presStyleLbl="revTx" presStyleIdx="1" presStyleCnt="5"/>
      <dgm:spPr/>
    </dgm:pt>
    <dgm:pt modelId="{D9C20CF0-463B-44C0-9FD6-EB095C858924}" type="pres">
      <dgm:prSet presAssocID="{6DC58434-041A-48CC-B012-B1EB0162A60D}" presName="vert1" presStyleCnt="0"/>
      <dgm:spPr/>
    </dgm:pt>
    <dgm:pt modelId="{915371E4-5D75-48CD-BD25-EE0D62302E12}" type="pres">
      <dgm:prSet presAssocID="{F36C48C1-53EE-4796-8B0E-529AEDDB7466}" presName="thickLine" presStyleLbl="alignNode1" presStyleIdx="2" presStyleCnt="5"/>
      <dgm:spPr/>
    </dgm:pt>
    <dgm:pt modelId="{675822BA-4B8E-4896-A838-382E8815281B}" type="pres">
      <dgm:prSet presAssocID="{F36C48C1-53EE-4796-8B0E-529AEDDB7466}" presName="horz1" presStyleCnt="0"/>
      <dgm:spPr/>
    </dgm:pt>
    <dgm:pt modelId="{D7071103-7ABE-4B4A-B303-3836D2196680}" type="pres">
      <dgm:prSet presAssocID="{F36C48C1-53EE-4796-8B0E-529AEDDB7466}" presName="tx1" presStyleLbl="revTx" presStyleIdx="2" presStyleCnt="5"/>
      <dgm:spPr/>
    </dgm:pt>
    <dgm:pt modelId="{BC4C993D-C9A4-473B-9BD8-946E546F96A7}" type="pres">
      <dgm:prSet presAssocID="{F36C48C1-53EE-4796-8B0E-529AEDDB7466}" presName="vert1" presStyleCnt="0"/>
      <dgm:spPr/>
    </dgm:pt>
    <dgm:pt modelId="{F7221559-BB88-4634-9990-07467430D3BF}" type="pres">
      <dgm:prSet presAssocID="{20975A49-B624-4C99-9F05-E0FA4ABEF18F}" presName="thickLine" presStyleLbl="alignNode1" presStyleIdx="3" presStyleCnt="5"/>
      <dgm:spPr/>
    </dgm:pt>
    <dgm:pt modelId="{442A0849-E177-4FAC-8E47-767C8222EC18}" type="pres">
      <dgm:prSet presAssocID="{20975A49-B624-4C99-9F05-E0FA4ABEF18F}" presName="horz1" presStyleCnt="0"/>
      <dgm:spPr/>
    </dgm:pt>
    <dgm:pt modelId="{C68B1BB4-8ADE-4612-8312-C1A4B11182E5}" type="pres">
      <dgm:prSet presAssocID="{20975A49-B624-4C99-9F05-E0FA4ABEF18F}" presName="tx1" presStyleLbl="revTx" presStyleIdx="3" presStyleCnt="5"/>
      <dgm:spPr/>
    </dgm:pt>
    <dgm:pt modelId="{CB92E6C5-376A-4BAD-8A6D-FF2D42E349D5}" type="pres">
      <dgm:prSet presAssocID="{20975A49-B624-4C99-9F05-E0FA4ABEF18F}" presName="vert1" presStyleCnt="0"/>
      <dgm:spPr/>
    </dgm:pt>
    <dgm:pt modelId="{080D495B-E983-43FE-81B6-3B9E11CF892D}" type="pres">
      <dgm:prSet presAssocID="{9C547D0C-FD9A-4910-8227-7403BDF88BD7}" presName="thickLine" presStyleLbl="alignNode1" presStyleIdx="4" presStyleCnt="5"/>
      <dgm:spPr/>
    </dgm:pt>
    <dgm:pt modelId="{A5AA2D39-690E-4435-A2EA-E85E03DB7659}" type="pres">
      <dgm:prSet presAssocID="{9C547D0C-FD9A-4910-8227-7403BDF88BD7}" presName="horz1" presStyleCnt="0"/>
      <dgm:spPr/>
    </dgm:pt>
    <dgm:pt modelId="{01446570-61BB-4C74-9C9D-2511B1F14697}" type="pres">
      <dgm:prSet presAssocID="{9C547D0C-FD9A-4910-8227-7403BDF88BD7}" presName="tx1" presStyleLbl="revTx" presStyleIdx="4" presStyleCnt="5"/>
      <dgm:spPr/>
    </dgm:pt>
    <dgm:pt modelId="{45CF1DA1-4DFF-4870-97F8-7AFEA3476B84}" type="pres">
      <dgm:prSet presAssocID="{9C547D0C-FD9A-4910-8227-7403BDF88BD7}" presName="vert1" presStyleCnt="0"/>
      <dgm:spPr/>
    </dgm:pt>
  </dgm:ptLst>
  <dgm:cxnLst>
    <dgm:cxn modelId="{F617BC02-D9CC-44FF-9FC2-2CA863959E91}" type="presOf" srcId="{58B34630-C6AD-41A8-817C-09CA102E1CF0}" destId="{0671E425-338C-46AF-9D52-9592E64EF8EB}" srcOrd="0" destOrd="0" presId="urn:microsoft.com/office/officeart/2008/layout/LinedList"/>
    <dgm:cxn modelId="{2ACECE14-7F24-48B2-A82F-25ACEF4837D5}" type="presOf" srcId="{20975A49-B624-4C99-9F05-E0FA4ABEF18F}" destId="{C68B1BB4-8ADE-4612-8312-C1A4B11182E5}" srcOrd="0" destOrd="0" presId="urn:microsoft.com/office/officeart/2008/layout/LinedList"/>
    <dgm:cxn modelId="{14A4BD23-7E46-4771-A914-B96D0BAC006B}" srcId="{58B34630-C6AD-41A8-817C-09CA102E1CF0}" destId="{C22C2F88-B888-42E2-A97A-0FED1C24DD7D}" srcOrd="0" destOrd="0" parTransId="{D2EF67FA-6260-41EB-AED8-1B8C72988EE3}" sibTransId="{403AB98C-3AEA-464F-8FFC-85C989D32352}"/>
    <dgm:cxn modelId="{BC43E536-DF0F-4F4C-9852-C44F860B5BB8}" type="presOf" srcId="{6DC58434-041A-48CC-B012-B1EB0162A60D}" destId="{9566F070-74CC-4D66-8AC3-F6512CE5C93F}" srcOrd="0" destOrd="0" presId="urn:microsoft.com/office/officeart/2008/layout/LinedList"/>
    <dgm:cxn modelId="{2031545E-E433-4EAC-9C90-D126A0639204}" type="presOf" srcId="{9C547D0C-FD9A-4910-8227-7403BDF88BD7}" destId="{01446570-61BB-4C74-9C9D-2511B1F14697}" srcOrd="0" destOrd="0" presId="urn:microsoft.com/office/officeart/2008/layout/LinedList"/>
    <dgm:cxn modelId="{344A9362-D962-4640-8D66-AF2C81321131}" type="presOf" srcId="{C22C2F88-B888-42E2-A97A-0FED1C24DD7D}" destId="{2280F6D0-263C-42C9-AFC1-3BA59D202357}" srcOrd="0" destOrd="0" presId="urn:microsoft.com/office/officeart/2008/layout/LinedList"/>
    <dgm:cxn modelId="{BD46A599-1139-4C26-BEC4-342328DCA397}" srcId="{58B34630-C6AD-41A8-817C-09CA102E1CF0}" destId="{6DC58434-041A-48CC-B012-B1EB0162A60D}" srcOrd="1" destOrd="0" parTransId="{0B63CF11-8A8A-4A05-AFBE-63691D57DDA7}" sibTransId="{7A64526E-3EC2-4F8A-BCE2-C878CFF805C2}"/>
    <dgm:cxn modelId="{F6E97CA1-DD19-4779-959E-48772B126580}" srcId="{58B34630-C6AD-41A8-817C-09CA102E1CF0}" destId="{20975A49-B624-4C99-9F05-E0FA4ABEF18F}" srcOrd="3" destOrd="0" parTransId="{9F2C3165-3B5E-4A83-B3C4-9D9F115E3EE3}" sibTransId="{AB6A1ADF-368C-4001-928E-F6797991F77A}"/>
    <dgm:cxn modelId="{279975A6-BE61-4EE8-989E-869E885CF4FB}" srcId="{58B34630-C6AD-41A8-817C-09CA102E1CF0}" destId="{9C547D0C-FD9A-4910-8227-7403BDF88BD7}" srcOrd="4" destOrd="0" parTransId="{1149AF1A-8BF8-4F8B-BF50-448C3FCFF444}" sibTransId="{C548183B-5958-4331-9ADA-59892FF290B3}"/>
    <dgm:cxn modelId="{708964AA-27D1-4C10-87F0-0BC7B4823429}" srcId="{58B34630-C6AD-41A8-817C-09CA102E1CF0}" destId="{F36C48C1-53EE-4796-8B0E-529AEDDB7466}" srcOrd="2" destOrd="0" parTransId="{538F4ECE-B62D-47B6-A1A2-AB36B864E5D9}" sibTransId="{DA88DE4B-7D2E-405C-BA3B-859AA5D36E30}"/>
    <dgm:cxn modelId="{ED8A4FF1-0A03-424E-95A6-180764FBB390}" type="presOf" srcId="{F36C48C1-53EE-4796-8B0E-529AEDDB7466}" destId="{D7071103-7ABE-4B4A-B303-3836D2196680}" srcOrd="0" destOrd="0" presId="urn:microsoft.com/office/officeart/2008/layout/LinedList"/>
    <dgm:cxn modelId="{DEE24383-AE6B-4446-9800-A685C6831D4E}" type="presParOf" srcId="{0671E425-338C-46AF-9D52-9592E64EF8EB}" destId="{88EB2AD5-96F3-4BE2-93B3-A45BBA3C14DC}" srcOrd="0" destOrd="0" presId="urn:microsoft.com/office/officeart/2008/layout/LinedList"/>
    <dgm:cxn modelId="{95B57F24-3975-4950-8EEE-B628C3158C15}" type="presParOf" srcId="{0671E425-338C-46AF-9D52-9592E64EF8EB}" destId="{7D81BD29-B043-4F51-BEA3-8A4F856BE47E}" srcOrd="1" destOrd="0" presId="urn:microsoft.com/office/officeart/2008/layout/LinedList"/>
    <dgm:cxn modelId="{C8F1ABF7-E6A6-4B04-AD7A-A8B311EC0EDA}" type="presParOf" srcId="{7D81BD29-B043-4F51-BEA3-8A4F856BE47E}" destId="{2280F6D0-263C-42C9-AFC1-3BA59D202357}" srcOrd="0" destOrd="0" presId="urn:microsoft.com/office/officeart/2008/layout/LinedList"/>
    <dgm:cxn modelId="{4FA3FD00-A688-48DE-8F12-2BDC4364A0F2}" type="presParOf" srcId="{7D81BD29-B043-4F51-BEA3-8A4F856BE47E}" destId="{37A4227C-20CD-4D4E-98D2-5163BB12C33C}" srcOrd="1" destOrd="0" presId="urn:microsoft.com/office/officeart/2008/layout/LinedList"/>
    <dgm:cxn modelId="{9D1D585F-31CA-4D55-B1DD-2474BAADFFE8}" type="presParOf" srcId="{0671E425-338C-46AF-9D52-9592E64EF8EB}" destId="{7E65E1B0-3314-4B42-AE8D-B605CBEB0D20}" srcOrd="2" destOrd="0" presId="urn:microsoft.com/office/officeart/2008/layout/LinedList"/>
    <dgm:cxn modelId="{5EA7A6A8-4C64-4EF3-9092-DAFF183B6DA3}" type="presParOf" srcId="{0671E425-338C-46AF-9D52-9592E64EF8EB}" destId="{F4213542-3946-4A06-A63D-A3C6908832B3}" srcOrd="3" destOrd="0" presId="urn:microsoft.com/office/officeart/2008/layout/LinedList"/>
    <dgm:cxn modelId="{C938EC0B-8246-4858-8393-95DE88AD4355}" type="presParOf" srcId="{F4213542-3946-4A06-A63D-A3C6908832B3}" destId="{9566F070-74CC-4D66-8AC3-F6512CE5C93F}" srcOrd="0" destOrd="0" presId="urn:microsoft.com/office/officeart/2008/layout/LinedList"/>
    <dgm:cxn modelId="{2E2B37EB-012B-4BB2-AFB7-E5E0FCE334CE}" type="presParOf" srcId="{F4213542-3946-4A06-A63D-A3C6908832B3}" destId="{D9C20CF0-463B-44C0-9FD6-EB095C858924}" srcOrd="1" destOrd="0" presId="urn:microsoft.com/office/officeart/2008/layout/LinedList"/>
    <dgm:cxn modelId="{B55628C1-CB84-428A-8F8A-C422F321BE2F}" type="presParOf" srcId="{0671E425-338C-46AF-9D52-9592E64EF8EB}" destId="{915371E4-5D75-48CD-BD25-EE0D62302E12}" srcOrd="4" destOrd="0" presId="urn:microsoft.com/office/officeart/2008/layout/LinedList"/>
    <dgm:cxn modelId="{D4490A21-387C-47AE-9BA5-C71D49665F3C}" type="presParOf" srcId="{0671E425-338C-46AF-9D52-9592E64EF8EB}" destId="{675822BA-4B8E-4896-A838-382E8815281B}" srcOrd="5" destOrd="0" presId="urn:microsoft.com/office/officeart/2008/layout/LinedList"/>
    <dgm:cxn modelId="{A1EA4CCC-7E21-4C55-A3C2-C53594CA5E1F}" type="presParOf" srcId="{675822BA-4B8E-4896-A838-382E8815281B}" destId="{D7071103-7ABE-4B4A-B303-3836D2196680}" srcOrd="0" destOrd="0" presId="urn:microsoft.com/office/officeart/2008/layout/LinedList"/>
    <dgm:cxn modelId="{31E180C9-2B77-4FC5-ADCD-800768D30CCD}" type="presParOf" srcId="{675822BA-4B8E-4896-A838-382E8815281B}" destId="{BC4C993D-C9A4-473B-9BD8-946E546F96A7}" srcOrd="1" destOrd="0" presId="urn:microsoft.com/office/officeart/2008/layout/LinedList"/>
    <dgm:cxn modelId="{53CA770A-259D-42C8-A865-7888E78E7CC9}" type="presParOf" srcId="{0671E425-338C-46AF-9D52-9592E64EF8EB}" destId="{F7221559-BB88-4634-9990-07467430D3BF}" srcOrd="6" destOrd="0" presId="urn:microsoft.com/office/officeart/2008/layout/LinedList"/>
    <dgm:cxn modelId="{A3597CE4-DF2E-4CBE-988C-541DA50DFE60}" type="presParOf" srcId="{0671E425-338C-46AF-9D52-9592E64EF8EB}" destId="{442A0849-E177-4FAC-8E47-767C8222EC18}" srcOrd="7" destOrd="0" presId="urn:microsoft.com/office/officeart/2008/layout/LinedList"/>
    <dgm:cxn modelId="{B38E29E8-017C-4C5A-B2EC-CD56FC9804E2}" type="presParOf" srcId="{442A0849-E177-4FAC-8E47-767C8222EC18}" destId="{C68B1BB4-8ADE-4612-8312-C1A4B11182E5}" srcOrd="0" destOrd="0" presId="urn:microsoft.com/office/officeart/2008/layout/LinedList"/>
    <dgm:cxn modelId="{ECF3A2FE-56EE-49BC-98C2-F14272A42A43}" type="presParOf" srcId="{442A0849-E177-4FAC-8E47-767C8222EC18}" destId="{CB92E6C5-376A-4BAD-8A6D-FF2D42E349D5}" srcOrd="1" destOrd="0" presId="urn:microsoft.com/office/officeart/2008/layout/LinedList"/>
    <dgm:cxn modelId="{646BF65D-6BB3-4D70-839C-07AF2F27EEB1}" type="presParOf" srcId="{0671E425-338C-46AF-9D52-9592E64EF8EB}" destId="{080D495B-E983-43FE-81B6-3B9E11CF892D}" srcOrd="8" destOrd="0" presId="urn:microsoft.com/office/officeart/2008/layout/LinedList"/>
    <dgm:cxn modelId="{745D9536-1F04-49E5-8D12-C5504834EF6B}" type="presParOf" srcId="{0671E425-338C-46AF-9D52-9592E64EF8EB}" destId="{A5AA2D39-690E-4435-A2EA-E85E03DB7659}" srcOrd="9" destOrd="0" presId="urn:microsoft.com/office/officeart/2008/layout/LinedList"/>
    <dgm:cxn modelId="{56DD19D5-AFA2-4A03-98E4-0A56B985E3A9}" type="presParOf" srcId="{A5AA2D39-690E-4435-A2EA-E85E03DB7659}" destId="{01446570-61BB-4C74-9C9D-2511B1F14697}" srcOrd="0" destOrd="0" presId="urn:microsoft.com/office/officeart/2008/layout/LinedList"/>
    <dgm:cxn modelId="{A8458620-526C-4F83-97FB-E1E70C70324F}" type="presParOf" srcId="{A5AA2D39-690E-4435-A2EA-E85E03DB7659}" destId="{45CF1DA1-4DFF-4870-97F8-7AFEA3476B8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49CB7-A8D2-42B8-8A32-3FF712DEA3CF}">
      <dsp:nvSpPr>
        <dsp:cNvPr id="0" name=""/>
        <dsp:cNvSpPr/>
      </dsp:nvSpPr>
      <dsp:spPr>
        <a:xfrm>
          <a:off x="0" y="339251"/>
          <a:ext cx="10978254" cy="62630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BB80EF-76AE-489B-90A7-340F51DD41E0}">
      <dsp:nvSpPr>
        <dsp:cNvPr id="0" name=""/>
        <dsp:cNvSpPr/>
      </dsp:nvSpPr>
      <dsp:spPr>
        <a:xfrm>
          <a:off x="189458" y="480170"/>
          <a:ext cx="344470" cy="3444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AEC31-C4B3-4555-BD41-373DC8020176}">
      <dsp:nvSpPr>
        <dsp:cNvPr id="0" name=""/>
        <dsp:cNvSpPr/>
      </dsp:nvSpPr>
      <dsp:spPr>
        <a:xfrm>
          <a:off x="723387" y="339251"/>
          <a:ext cx="10254867" cy="626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284" tIns="66284" rIns="66284" bIns="6628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Connecting livestock producers and those with available cropland or forage to graze by utilizing a FREE interactive map! </a:t>
          </a:r>
        </a:p>
      </dsp:txBody>
      <dsp:txXfrm>
        <a:off x="723387" y="339251"/>
        <a:ext cx="10254867" cy="626309"/>
      </dsp:txXfrm>
    </dsp:sp>
    <dsp:sp modelId="{50CF90CE-09DF-4A30-A21A-16D53FAAA64C}">
      <dsp:nvSpPr>
        <dsp:cNvPr id="0" name=""/>
        <dsp:cNvSpPr/>
      </dsp:nvSpPr>
      <dsp:spPr>
        <a:xfrm>
          <a:off x="0" y="1122138"/>
          <a:ext cx="10978254" cy="62630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6DA2ED-7ACC-4AAF-929A-31224624F855}">
      <dsp:nvSpPr>
        <dsp:cNvPr id="0" name=""/>
        <dsp:cNvSpPr/>
      </dsp:nvSpPr>
      <dsp:spPr>
        <a:xfrm>
          <a:off x="189458" y="1263057"/>
          <a:ext cx="344470" cy="3444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7E9E1F-4E97-422B-B7F5-678B975E9C94}">
      <dsp:nvSpPr>
        <dsp:cNvPr id="0" name=""/>
        <dsp:cNvSpPr/>
      </dsp:nvSpPr>
      <dsp:spPr>
        <a:xfrm>
          <a:off x="723387" y="1122138"/>
          <a:ext cx="10254867" cy="626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284" tIns="66284" rIns="66284" bIns="6628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Integrating livestock onto cropland and proper grassland management are key steps in increasing overall soil health and productivity. </a:t>
          </a:r>
        </a:p>
      </dsp:txBody>
      <dsp:txXfrm>
        <a:off x="723387" y="1122138"/>
        <a:ext cx="10254867" cy="6263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EB2AD5-96F3-4BE2-93B3-A45BBA3C14DC}">
      <dsp:nvSpPr>
        <dsp:cNvPr id="0" name=""/>
        <dsp:cNvSpPr/>
      </dsp:nvSpPr>
      <dsp:spPr>
        <a:xfrm>
          <a:off x="0" y="574"/>
          <a:ext cx="76084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0F6D0-263C-42C9-AFC1-3BA59D202357}">
      <dsp:nvSpPr>
        <dsp:cNvPr id="0" name=""/>
        <dsp:cNvSpPr/>
      </dsp:nvSpPr>
      <dsp:spPr>
        <a:xfrm>
          <a:off x="0" y="574"/>
          <a:ext cx="7608408" cy="940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>
              <a:solidFill>
                <a:schemeClr val="bg1"/>
              </a:solidFill>
            </a:rPr>
            <a:t>Alexa Davis</a:t>
          </a:r>
          <a:endParaRPr lang="en-US" sz="3500" kern="1200">
            <a:solidFill>
              <a:schemeClr val="bg1"/>
            </a:solidFill>
          </a:endParaRPr>
        </a:p>
      </dsp:txBody>
      <dsp:txXfrm>
        <a:off x="0" y="574"/>
        <a:ext cx="7608408" cy="940999"/>
      </dsp:txXfrm>
    </dsp:sp>
    <dsp:sp modelId="{7E65E1B0-3314-4B42-AE8D-B605CBEB0D20}">
      <dsp:nvSpPr>
        <dsp:cNvPr id="0" name=""/>
        <dsp:cNvSpPr/>
      </dsp:nvSpPr>
      <dsp:spPr>
        <a:xfrm>
          <a:off x="0" y="941573"/>
          <a:ext cx="76084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66F070-74CC-4D66-8AC3-F6512CE5C93F}">
      <dsp:nvSpPr>
        <dsp:cNvPr id="0" name=""/>
        <dsp:cNvSpPr/>
      </dsp:nvSpPr>
      <dsp:spPr>
        <a:xfrm>
          <a:off x="0" y="941573"/>
          <a:ext cx="7608408" cy="940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>
              <a:solidFill>
                <a:schemeClr val="bg1"/>
              </a:solidFill>
            </a:rPr>
            <a:t>Soil &amp; Water Conservation Coordinator</a:t>
          </a:r>
          <a:endParaRPr lang="en-US" sz="3500" kern="1200">
            <a:solidFill>
              <a:schemeClr val="bg1"/>
            </a:solidFill>
          </a:endParaRPr>
        </a:p>
      </dsp:txBody>
      <dsp:txXfrm>
        <a:off x="0" y="941573"/>
        <a:ext cx="7608408" cy="940999"/>
      </dsp:txXfrm>
    </dsp:sp>
    <dsp:sp modelId="{915371E4-5D75-48CD-BD25-EE0D62302E12}">
      <dsp:nvSpPr>
        <dsp:cNvPr id="0" name=""/>
        <dsp:cNvSpPr/>
      </dsp:nvSpPr>
      <dsp:spPr>
        <a:xfrm>
          <a:off x="0" y="1882572"/>
          <a:ext cx="76084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071103-7ABE-4B4A-B303-3836D2196680}">
      <dsp:nvSpPr>
        <dsp:cNvPr id="0" name=""/>
        <dsp:cNvSpPr/>
      </dsp:nvSpPr>
      <dsp:spPr>
        <a:xfrm>
          <a:off x="0" y="1882572"/>
          <a:ext cx="7608408" cy="940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>
              <a:solidFill>
                <a:schemeClr val="bg1"/>
              </a:solidFill>
            </a:rPr>
            <a:t>NE Department of Natural Resources</a:t>
          </a:r>
          <a:endParaRPr lang="en-US" sz="3500" kern="1200">
            <a:solidFill>
              <a:schemeClr val="bg1"/>
            </a:solidFill>
          </a:endParaRPr>
        </a:p>
      </dsp:txBody>
      <dsp:txXfrm>
        <a:off x="0" y="1882572"/>
        <a:ext cx="7608408" cy="940999"/>
      </dsp:txXfrm>
    </dsp:sp>
    <dsp:sp modelId="{F7221559-BB88-4634-9990-07467430D3BF}">
      <dsp:nvSpPr>
        <dsp:cNvPr id="0" name=""/>
        <dsp:cNvSpPr/>
      </dsp:nvSpPr>
      <dsp:spPr>
        <a:xfrm>
          <a:off x="0" y="2823572"/>
          <a:ext cx="76084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B1BB4-8ADE-4612-8312-C1A4B11182E5}">
      <dsp:nvSpPr>
        <dsp:cNvPr id="0" name=""/>
        <dsp:cNvSpPr/>
      </dsp:nvSpPr>
      <dsp:spPr>
        <a:xfrm>
          <a:off x="0" y="2823572"/>
          <a:ext cx="7608408" cy="940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>
              <a:solidFill>
                <a:schemeClr val="bg1"/>
              </a:solidFill>
            </a:rPr>
            <a:t>Alexa.Davis@nebraska.gov</a:t>
          </a:r>
          <a:endParaRPr lang="en-US" sz="3500" kern="1200">
            <a:solidFill>
              <a:schemeClr val="bg1"/>
            </a:solidFill>
          </a:endParaRPr>
        </a:p>
      </dsp:txBody>
      <dsp:txXfrm>
        <a:off x="0" y="2823572"/>
        <a:ext cx="7608408" cy="940999"/>
      </dsp:txXfrm>
    </dsp:sp>
    <dsp:sp modelId="{080D495B-E983-43FE-81B6-3B9E11CF892D}">
      <dsp:nvSpPr>
        <dsp:cNvPr id="0" name=""/>
        <dsp:cNvSpPr/>
      </dsp:nvSpPr>
      <dsp:spPr>
        <a:xfrm>
          <a:off x="0" y="3764571"/>
          <a:ext cx="76084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446570-61BB-4C74-9C9D-2511B1F14697}">
      <dsp:nvSpPr>
        <dsp:cNvPr id="0" name=""/>
        <dsp:cNvSpPr/>
      </dsp:nvSpPr>
      <dsp:spPr>
        <a:xfrm>
          <a:off x="0" y="3764571"/>
          <a:ext cx="7608408" cy="940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>
              <a:solidFill>
                <a:schemeClr val="bg1"/>
              </a:solidFill>
            </a:rPr>
            <a:t>(402) 471-3948</a:t>
          </a:r>
          <a:endParaRPr lang="en-US" sz="3500" kern="1200">
            <a:solidFill>
              <a:schemeClr val="bg1"/>
            </a:solidFill>
          </a:endParaRPr>
        </a:p>
      </dsp:txBody>
      <dsp:txXfrm>
        <a:off x="0" y="3764571"/>
        <a:ext cx="7608408" cy="940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B3304-0D9A-44DC-90B0-3FAF690F692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FEB76-7D14-4BFC-9A81-775F89E51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FEB76-7D14-4BFC-9A81-775F89E51B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31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FEB76-7D14-4BFC-9A81-775F89E51B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5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FEB76-7D14-4BFC-9A81-775F89E51B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FEB76-7D14-4BFC-9A81-775F89E51B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23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FEB76-7D14-4BFC-9A81-775F89E51B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50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FEB76-7D14-4BFC-9A81-775F89E51B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11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474C0-45F9-464C-8FD6-863BBABAA7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83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FEB76-7D14-4BFC-9A81-775F89E51B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40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FEB76-7D14-4BFC-9A81-775F89E51B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33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3687C-16ED-471B-9F8B-B4D410C740A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29A7-E3D0-43D9-8F6F-7B9C09CF9E2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945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3687C-16ED-471B-9F8B-B4D410C740A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29A7-E3D0-43D9-8F6F-7B9C09CF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21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3687C-16ED-471B-9F8B-B4D410C740A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29A7-E3D0-43D9-8F6F-7B9C09CF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85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C2835C-C5EC-4D30-9AFB-52C651053A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96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F0084B1-15D2-55A8-6BFE-60C58BD7E1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865A5B-12DA-1BE2-0CB3-15D19ED74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C7F06-41CF-6DEF-EE7F-503F6FF520B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71650" y="1828800"/>
            <a:ext cx="2228850" cy="3371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nva Sans" panose="020B060402020202020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8689BD3-03D4-31E5-F21A-D1A573E8D30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62525" y="1828800"/>
            <a:ext cx="2228850" cy="3371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nva Sans" panose="020B060402020202020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57B144A-EE59-89ED-E869-CC59A97F0F9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91500" y="1828800"/>
            <a:ext cx="2228850" cy="3371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nva Sans" panose="020B060402020202020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1819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">
            <a:extLst>
              <a:ext uri="{FF2B5EF4-FFF2-40B4-BE49-F238E27FC236}">
                <a16:creationId xmlns:a16="http://schemas.microsoft.com/office/drawing/2014/main" id="{F74FF550-C5F0-4A31-A0AA-57E4E4D5A7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76" y="832704"/>
            <a:ext cx="11690424" cy="531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4"/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Slide Header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9F6D990D-7148-4AB0-B70B-610C4E1FC5F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627908"/>
            <a:ext cx="11381766" cy="450619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2845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3687C-16ED-471B-9F8B-B4D410C740A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29A7-E3D0-43D9-8F6F-7B9C09CF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12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3687C-16ED-471B-9F8B-B4D410C740A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29A7-E3D0-43D9-8F6F-7B9C09CF9E2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304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3687C-16ED-471B-9F8B-B4D410C740A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29A7-E3D0-43D9-8F6F-7B9C09CF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4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3687C-16ED-471B-9F8B-B4D410C740A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29A7-E3D0-43D9-8F6F-7B9C09CF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0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3687C-16ED-471B-9F8B-B4D410C740A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29A7-E3D0-43D9-8F6F-7B9C09CF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73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3687C-16ED-471B-9F8B-B4D410C740A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29A7-E3D0-43D9-8F6F-7B9C09CF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04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F73687C-16ED-471B-9F8B-B4D410C740A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8329A7-E3D0-43D9-8F6F-7B9C09CF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5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3687C-16ED-471B-9F8B-B4D410C740A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29A7-E3D0-43D9-8F6F-7B9C09CF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5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F73687C-16ED-471B-9F8B-B4D410C740A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38329A7-E3D0-43D9-8F6F-7B9C09CF9E2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05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3" r:id="rId12"/>
    <p:sldLayoutId id="2147483684" r:id="rId13"/>
    <p:sldLayoutId id="2147483685" r:id="rId14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irrigation system in a field&#10;&#10;Description automatically generated">
            <a:extLst>
              <a:ext uri="{FF2B5EF4-FFF2-40B4-BE49-F238E27FC236}">
                <a16:creationId xmlns:a16="http://schemas.microsoft.com/office/drawing/2014/main" id="{11411290-8C0F-B2EC-9D31-7C7E37CDE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31" b="6074"/>
          <a:stretch/>
        </p:blipFill>
        <p:spPr>
          <a:xfrm>
            <a:off x="-575" y="-1384"/>
            <a:ext cx="12199910" cy="6374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AF87B9-A2E3-4784-896A-F3C945A3F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8745" y="780417"/>
            <a:ext cx="10058400" cy="35661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800" b="1" dirty="0">
                <a:solidFill>
                  <a:srgbClr val="FFFFFF"/>
                </a:solidFill>
              </a:rPr>
              <a:t>A Website for Nebraska Producers, brought to you by the Nebraska Strategic Ag Coalition </a:t>
            </a:r>
            <a:br>
              <a:rPr lang="en-US" sz="3800" b="1" dirty="0">
                <a:solidFill>
                  <a:srgbClr val="FFFFFF"/>
                </a:solidFill>
              </a:rPr>
            </a:br>
            <a:r>
              <a:rPr lang="en-US" sz="3800" b="1" dirty="0">
                <a:solidFill>
                  <a:srgbClr val="FFFFFF"/>
                </a:solidFill>
              </a:rPr>
              <a:t> </a:t>
            </a:r>
            <a:br>
              <a:rPr lang="en-US" sz="38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Alexa Davis, Department of Natural Resources</a:t>
            </a:r>
            <a:endParaRPr lang="en-US" sz="3800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80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50CDE4-7452-2280-C1F3-CFE95D28C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119" y="318052"/>
            <a:ext cx="3936025" cy="6221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EE6BB0-AF15-5FAA-576A-CBB961014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35" y="0"/>
            <a:ext cx="563880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72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D0F2C1-E413-6210-3853-6B2948C01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619125"/>
            <a:ext cx="90297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08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97B99B-CC7B-E1EB-8B6D-ACDB54757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456" y="0"/>
            <a:ext cx="7957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13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417104-D4C1-4710-9982-2154A7F4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DC3CE2-C31B-4FDF-FA15-3823E240B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Submit Program Content!</a:t>
            </a:r>
          </a:p>
        </p:txBody>
      </p:sp>
      <p:pic>
        <p:nvPicPr>
          <p:cNvPr id="4" name="Picture 3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87EDFD5D-E42C-DAC6-B88F-2C5434D58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461" y="640080"/>
            <a:ext cx="4803648" cy="360273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26F1402-2DEC-4071-84AF-350C7BF0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Qr code&#10;&#10;AI-generated content may be incorrect.">
            <a:extLst>
              <a:ext uri="{FF2B5EF4-FFF2-40B4-BE49-F238E27FC236}">
                <a16:creationId xmlns:a16="http://schemas.microsoft.com/office/drawing/2014/main" id="{2377C36A-DD9E-73D6-9A4E-F21CB39E1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640080"/>
            <a:ext cx="3602736" cy="360273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733B62-1719-4677-A612-CA0AC0AD7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A52A394-10F4-4AA5-90E4-634D1E91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BDDC51-8BB2-42BE-8EA8-39B3E9AC1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74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B44E0AED-5916-E0E1-E470-6F86187C4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" b="-4"/>
          <a:stretch/>
        </p:blipFill>
        <p:spPr>
          <a:xfrm>
            <a:off x="9272726" y="1840741"/>
            <a:ext cx="2477468" cy="24937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81D9F2-D459-5BD6-93A4-9CB61E2701E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41805" y="217423"/>
            <a:ext cx="7450138" cy="9509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b="1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Nebraska Grazing Exchange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1DAE8A7B-FFFE-0FBA-B924-4D4C3C84C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95816A5-7693-754A-BD82-18D91EA2B372}"/>
              </a:ext>
            </a:extLst>
          </p:cNvPr>
          <p:cNvSpPr txBox="1"/>
          <p:nvPr/>
        </p:nvSpPr>
        <p:spPr>
          <a:xfrm>
            <a:off x="8728725" y="154024"/>
            <a:ext cx="346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Nebraskagrazingexchange.com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9B8740-DDD2-93AF-B06F-EA1B376E7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05" y="1168335"/>
            <a:ext cx="8602803" cy="3708340"/>
          </a:xfrm>
          <a:prstGeom prst="rect">
            <a:avLst/>
          </a:prstGeom>
        </p:spPr>
      </p:pic>
      <p:graphicFrame>
        <p:nvGraphicFramePr>
          <p:cNvPr id="52" name="TextBox 6">
            <a:extLst>
              <a:ext uri="{FF2B5EF4-FFF2-40B4-BE49-F238E27FC236}">
                <a16:creationId xmlns:a16="http://schemas.microsoft.com/office/drawing/2014/main" id="{02887DFB-F720-C77B-54AA-6299BABEF3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0509935"/>
              </p:ext>
            </p:extLst>
          </p:nvPr>
        </p:nvGraphicFramePr>
        <p:xfrm>
          <a:off x="441805" y="4645815"/>
          <a:ext cx="10978255" cy="2087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68352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C1A95-3B76-1BA3-17D9-A869B6C5C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64884"/>
            <a:ext cx="10905066" cy="460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17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F170-E747-222C-F703-B5631B074D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6685" y="154147"/>
            <a:ext cx="10058400" cy="763587"/>
          </a:xfrm>
        </p:spPr>
        <p:txBody>
          <a:bodyPr/>
          <a:lstStyle/>
          <a:p>
            <a:r>
              <a:rPr lang="en-US"/>
              <a:t>The Value NSAC Brings</a:t>
            </a:r>
            <a:endParaRPr lang="en-US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608C4-5461-C4A2-E43C-A6F2D4710F0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6746" y="2353358"/>
            <a:ext cx="2787751" cy="1985183"/>
          </a:xfrm>
          <a:ln>
            <a:solidFill>
              <a:schemeClr val="tx1"/>
            </a:solidFill>
          </a:ln>
        </p:spPr>
        <p:txBody>
          <a:bodyPr vert="horz" lIns="0" tIns="45720" rIns="0" bIns="45720" rtlCol="0" anchor="t">
            <a:noAutofit/>
          </a:bodyPr>
          <a:lstStyle/>
          <a:p>
            <a:pPr marL="0" indent="0" algn="ctr">
              <a:buNone/>
            </a:pPr>
            <a:r>
              <a:rPr lang="en-US" b="1" dirty="0">
                <a:ea typeface="Calibri"/>
                <a:cs typeface="Calibri"/>
              </a:rPr>
              <a:t>Website Development</a:t>
            </a: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sz="2000" i="1" dirty="0">
                <a:cs typeface="Calibri"/>
              </a:rPr>
              <a:t>Allowing producers to easily compare options</a:t>
            </a:r>
            <a:endParaRPr lang="en-US" sz="2000" i="1" dirty="0">
              <a:ea typeface="Calibri"/>
              <a:cs typeface="Calibri"/>
            </a:endParaRP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sz="2000" i="1" dirty="0">
                <a:cs typeface="Calibri"/>
              </a:rPr>
              <a:t>Digital library for agronomy and conservation staff</a:t>
            </a:r>
            <a:endParaRPr lang="en-US" sz="2000" i="1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 panose="020F0502020204030204"/>
            </a:endParaRPr>
          </a:p>
        </p:txBody>
      </p:sp>
      <p:sp>
        <p:nvSpPr>
          <p:cNvPr id="511" name="Double Brace 510">
            <a:extLst>
              <a:ext uri="{FF2B5EF4-FFF2-40B4-BE49-F238E27FC236}">
                <a16:creationId xmlns:a16="http://schemas.microsoft.com/office/drawing/2014/main" id="{0D1A953A-88D8-3E56-537B-CFB391A27B0A}"/>
              </a:ext>
            </a:extLst>
          </p:cNvPr>
          <p:cNvSpPr/>
          <p:nvPr/>
        </p:nvSpPr>
        <p:spPr>
          <a:xfrm>
            <a:off x="2807038" y="2166842"/>
            <a:ext cx="6229349" cy="2171699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653" name="Picture 652" descr="A group of square signs with black text&#10;&#10;Description automatically generated">
            <a:extLst>
              <a:ext uri="{FF2B5EF4-FFF2-40B4-BE49-F238E27FC236}">
                <a16:creationId xmlns:a16="http://schemas.microsoft.com/office/drawing/2014/main" id="{0A61712F-C0B9-A157-7114-B4129F095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090" y="1320790"/>
            <a:ext cx="5409247" cy="3757612"/>
          </a:xfrm>
          <a:prstGeom prst="rect">
            <a:avLst/>
          </a:prstGeom>
        </p:spPr>
      </p:pic>
      <p:sp>
        <p:nvSpPr>
          <p:cNvPr id="666" name="Content Placeholder 2">
            <a:extLst>
              <a:ext uri="{FF2B5EF4-FFF2-40B4-BE49-F238E27FC236}">
                <a16:creationId xmlns:a16="http://schemas.microsoft.com/office/drawing/2014/main" id="{64264893-82BA-B314-741C-6B3B67C3FCD5}"/>
              </a:ext>
            </a:extLst>
          </p:cNvPr>
          <p:cNvSpPr txBox="1">
            <a:spLocks/>
          </p:cNvSpPr>
          <p:nvPr/>
        </p:nvSpPr>
        <p:spPr>
          <a:xfrm>
            <a:off x="2612596" y="5305953"/>
            <a:ext cx="6534150" cy="88900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i="1" dirty="0">
                <a:cs typeface="Calibri"/>
              </a:rPr>
              <a:t>A clearer picture of statewide program </a:t>
            </a:r>
            <a:endParaRPr lang="en-US" sz="2800" dirty="0">
              <a:ea typeface="Calibri"/>
              <a:cs typeface="Calibri"/>
            </a:endParaRPr>
          </a:p>
          <a:p>
            <a:pPr marL="200660" lvl="1" indent="0" algn="ctr">
              <a:buNone/>
            </a:pPr>
            <a:r>
              <a:rPr lang="en-US" sz="2800" i="1" dirty="0">
                <a:cs typeface="Calibri"/>
              </a:rPr>
              <a:t>reach &amp; involvement</a:t>
            </a:r>
            <a:r>
              <a:rPr lang="en-US" sz="2800" dirty="0">
                <a:cs typeface="Calibri"/>
              </a:rPr>
              <a:t> </a:t>
            </a:r>
            <a:endParaRPr lang="en-US" sz="2800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3000" dirty="0">
              <a:ea typeface="Calibri"/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68" name="Content Placeholder 2">
            <a:extLst>
              <a:ext uri="{FF2B5EF4-FFF2-40B4-BE49-F238E27FC236}">
                <a16:creationId xmlns:a16="http://schemas.microsoft.com/office/drawing/2014/main" id="{B117D5AE-F1F4-790F-49A1-FF696041F7D5}"/>
              </a:ext>
            </a:extLst>
          </p:cNvPr>
          <p:cNvSpPr txBox="1">
            <a:spLocks/>
          </p:cNvSpPr>
          <p:nvPr/>
        </p:nvSpPr>
        <p:spPr>
          <a:xfrm>
            <a:off x="578771" y="2774146"/>
            <a:ext cx="2133600" cy="8509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ea typeface="Calibri"/>
                <a:cs typeface="Calibri"/>
              </a:rPr>
              <a:t>Coalition Development &amp; Interaction </a:t>
            </a:r>
          </a:p>
          <a:p>
            <a:pPr marL="383540" lvl="1">
              <a:buFont typeface="Arial" panose="020B0604020202020204" pitchFamily="34" charset="0"/>
              <a:buChar char="•"/>
            </a:pPr>
            <a:endParaRPr lang="en-US" i="1" dirty="0">
              <a:ea typeface="Calibri"/>
              <a:cs typeface="Calibri" panose="020F0502020204030204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sz="1800" dirty="0">
              <a:ea typeface="Calibri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9509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01387-7BAB-4BE6-875C-9B623704B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776" y="223104"/>
            <a:ext cx="11690424" cy="531082"/>
          </a:xfrm>
        </p:spPr>
        <p:txBody>
          <a:bodyPr>
            <a:normAutofit/>
          </a:bodyPr>
          <a:lstStyle/>
          <a:p>
            <a:r>
              <a:rPr lang="en-US" sz="2800" dirty="0"/>
              <a:t>2024 NRCS Soil Health &amp; Sustainability Training for Field Staff</a:t>
            </a:r>
          </a:p>
        </p:txBody>
      </p:sp>
      <p:pic>
        <p:nvPicPr>
          <p:cNvPr id="5" name="Content Placeholder 4" descr="A group of people sitting in a classroom&#10;&#10;Description automatically generated">
            <a:extLst>
              <a:ext uri="{FF2B5EF4-FFF2-40B4-BE49-F238E27FC236}">
                <a16:creationId xmlns:a16="http://schemas.microsoft.com/office/drawing/2014/main" id="{3FD23981-903E-6D9F-2C09-7A9DE9C5B2D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t="36870"/>
          <a:stretch/>
        </p:blipFill>
        <p:spPr>
          <a:xfrm>
            <a:off x="356048" y="983294"/>
            <a:ext cx="4906028" cy="2444292"/>
          </a:xfrm>
        </p:spPr>
      </p:pic>
      <p:pic>
        <p:nvPicPr>
          <p:cNvPr id="7" name="Picture 6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3ECE5B8B-3EED-F9E4-B4CA-D7AC63A05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585" y="1021394"/>
            <a:ext cx="6462615" cy="4851724"/>
          </a:xfrm>
          <a:prstGeom prst="rect">
            <a:avLst/>
          </a:prstGeom>
        </p:spPr>
      </p:pic>
      <p:pic>
        <p:nvPicPr>
          <p:cNvPr id="9" name="Picture 8" descr="A group of people standing in a line in a field&#10;&#10;Description automatically generated">
            <a:extLst>
              <a:ext uri="{FF2B5EF4-FFF2-40B4-BE49-F238E27FC236}">
                <a16:creationId xmlns:a16="http://schemas.microsoft.com/office/drawing/2014/main" id="{974FF650-428B-2595-1D1C-7268E5508E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408"/>
          <a:stretch/>
        </p:blipFill>
        <p:spPr>
          <a:xfrm>
            <a:off x="356048" y="3680424"/>
            <a:ext cx="4906028" cy="219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62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C79DC6-74D0-41A2-2F8E-605258331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299" y="0"/>
            <a:ext cx="8867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43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5230A27-1553-42F8-99D7-829868E13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72232D-B4D6-429F-B3D1-2D9891B85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DB6DEC-DC1B-B57F-7B78-D48EE1A0C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030" y="963997"/>
            <a:ext cx="3254691" cy="4938361"/>
          </a:xfrm>
        </p:spPr>
        <p:txBody>
          <a:bodyPr anchor="ctr">
            <a:normAutofit/>
          </a:bodyPr>
          <a:lstStyle/>
          <a:p>
            <a:pPr algn="r"/>
            <a:r>
              <a:rPr lang="en-US" sz="4400" dirty="0">
                <a:cs typeface="Calibri Light"/>
              </a:rPr>
              <a:t>Vision for the Website/ Aspirations for NSAC</a:t>
            </a:r>
            <a:endParaRPr lang="en-US" sz="44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CC3441-26B3-4381-B3DF-8AE3C288B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25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DD907B8-FD12-335A-850C-24FE906DB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882" y="963507"/>
            <a:ext cx="6135097" cy="4938851"/>
          </a:xfrm>
        </p:spPr>
        <p:txBody>
          <a:bodyPr vert="horz" lIns="0" tIns="45720" rIns="0" bIns="45720" rtlCol="0" anchor="ctr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cs typeface="Calibri"/>
              </a:rPr>
              <a:t>For the Website</a:t>
            </a:r>
            <a:endParaRPr lang="en-US" sz="1800" dirty="0"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,Sans-Serif" panose="020F0502020204030204" pitchFamily="34" charset="0"/>
              <a:buChar char="•"/>
            </a:pPr>
            <a:r>
              <a:rPr lang="en-US" sz="1800" dirty="0">
                <a:cs typeface="Calibri"/>
              </a:rPr>
              <a:t>Bringing All of Ag to the Table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,Sans-Serif" panose="020F0502020204030204" pitchFamily="34" charset="0"/>
              <a:buChar char="•"/>
            </a:pPr>
            <a:r>
              <a:rPr lang="en-US" sz="1800" dirty="0">
                <a:cs typeface="Calibri"/>
              </a:rPr>
              <a:t>Finding a Long-term Steward</a:t>
            </a:r>
            <a:endParaRPr lang="en-US" sz="1800" dirty="0"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,Sans-Serif" panose="020F0502020204030204" pitchFamily="34" charset="0"/>
              <a:buChar char="•"/>
            </a:pPr>
            <a:r>
              <a:rPr lang="en-US" sz="1800" dirty="0">
                <a:cs typeface="Calibri"/>
              </a:rPr>
              <a:t>Website Advisory</a:t>
            </a:r>
            <a:endParaRPr lang="en-US" sz="1800" dirty="0"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,Sans-Serif" panose="020F0502020204030204" pitchFamily="34" charset="0"/>
              <a:buChar char="•"/>
            </a:pPr>
            <a:r>
              <a:rPr lang="en-US" sz="1800" dirty="0">
                <a:cs typeface="Calibri"/>
              </a:rPr>
              <a:t>Stakeholder Engagement &amp; Outreach</a:t>
            </a:r>
            <a:endParaRPr lang="en-US" sz="1800" dirty="0">
              <a:ea typeface="Calibri"/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cs typeface="Calibri"/>
              </a:rPr>
              <a:t>For NSAC</a:t>
            </a:r>
            <a:endParaRPr lang="en-US" sz="1800" dirty="0">
              <a:ea typeface="Calibri"/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,Sans-Serif" panose="020F0502020204030204" pitchFamily="34" charset="0"/>
              <a:buChar char="•"/>
            </a:pPr>
            <a:r>
              <a:rPr lang="en-US" sz="1800" dirty="0">
                <a:cs typeface="Calibri"/>
              </a:rPr>
              <a:t>Capacity Building</a:t>
            </a:r>
            <a:endParaRPr lang="en-US" sz="1800" dirty="0">
              <a:ea typeface="Calibri"/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,Sans-Serif" panose="020F0502020204030204" pitchFamily="34" charset="0"/>
              <a:buChar char="•"/>
            </a:pPr>
            <a:r>
              <a:rPr lang="en-US" sz="1800" dirty="0">
                <a:cs typeface="Calibri"/>
              </a:rPr>
              <a:t>Space for Cross Collaboration</a:t>
            </a:r>
          </a:p>
          <a:p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372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3D6CD-D312-3EC3-92D9-0F757E9AF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94" y="286603"/>
            <a:ext cx="10058400" cy="1450757"/>
          </a:xfrm>
        </p:spPr>
        <p:txBody>
          <a:bodyPr/>
          <a:lstStyle/>
          <a:p>
            <a:r>
              <a:rPr lang="en-US" u="sng" dirty="0"/>
              <a:t>Roadmap___________________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0472E-E5FC-34EC-DAA3-FB09697BB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589" y="1737360"/>
            <a:ext cx="11670411" cy="4433146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45720" rIns="0" bIns="45720" rtlCol="0" anchor="t">
            <a:norm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F0502020204030204" pitchFamily="34" charset="0"/>
              <a:buChar char="•"/>
            </a:pPr>
            <a:r>
              <a:rPr lang="en-US" sz="2600" dirty="0"/>
              <a:t>Who is the Nebraska Strategic Ag Coalition (NSAC)?</a:t>
            </a:r>
            <a:endParaRPr lang="en-US" dirty="0"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F0502020204030204" pitchFamily="34" charset="0"/>
              <a:buChar char="•"/>
            </a:pPr>
            <a:r>
              <a:rPr lang="en-US" sz="2600" dirty="0"/>
              <a:t>The Needs/ Challenges That Brought Us Together </a:t>
            </a:r>
            <a:endParaRPr lang="en-US" sz="2600" dirty="0"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F0502020204030204" pitchFamily="34" charset="0"/>
              <a:buChar char="•"/>
              <a:defRPr/>
            </a:pPr>
            <a:r>
              <a:rPr lang="en-US" sz="2600" dirty="0"/>
              <a:t>Our Flagship Program – A Website for Nebraska's Producers </a:t>
            </a:r>
            <a:endParaRPr lang="en-US" sz="2600" dirty="0"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F0502020204030204" pitchFamily="34" charset="0"/>
              <a:buChar char="•"/>
              <a:defRPr/>
            </a:pPr>
            <a:r>
              <a:rPr lang="en-US" sz="2600" dirty="0"/>
              <a:t>Progress To Date &amp; Strategies for Stakeholder Engagement  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F0502020204030204" pitchFamily="34" charset="0"/>
              <a:buChar char="•"/>
              <a:defRPr/>
            </a:pPr>
            <a:r>
              <a:rPr lang="en-US" sz="2600" dirty="0"/>
              <a:t>Tangential Developments &amp; The Value of Collaboration</a:t>
            </a:r>
            <a:endParaRPr lang="en-US" sz="2600" dirty="0">
              <a:cs typeface="Calibri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F0502020204030204" pitchFamily="34" charset="0"/>
              <a:buChar char="•"/>
              <a:defRPr/>
            </a:pPr>
            <a:r>
              <a:rPr lang="en-US" sz="2600" dirty="0"/>
              <a:t>Future Vision and Aspirations</a:t>
            </a:r>
            <a:endParaRPr lang="en-US" sz="2600" dirty="0">
              <a:cs typeface="Calibri"/>
            </a:endParaRPr>
          </a:p>
          <a:p>
            <a:pPr marL="5778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AutoNum type="romanUcPeriod"/>
              <a:defRPr/>
            </a:pPr>
            <a:endParaRPr lang="en-US" sz="2600" dirty="0">
              <a:cs typeface="Calibri"/>
            </a:endParaRP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 descr="A logo with a cow and water drop&#10;&#10;Description automatically generated">
            <a:extLst>
              <a:ext uri="{FF2B5EF4-FFF2-40B4-BE49-F238E27FC236}">
                <a16:creationId xmlns:a16="http://schemas.microsoft.com/office/drawing/2014/main" id="{C41D90E3-3F64-61BE-DDD8-3704D271C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806" y="1008392"/>
            <a:ext cx="27813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23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85DAF-FC75-9B83-F9FE-97BBA303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kern="1200" spc="-5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Nitrogen Reduction Incentive Act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A8F906-8022-9E01-2470-411C6BB75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138" y="0"/>
            <a:ext cx="6407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76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58176-7221-4A83-6C1C-5B8AE3FBB1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1449387"/>
          </a:xfrm>
        </p:spPr>
        <p:txBody>
          <a:bodyPr/>
          <a:lstStyle/>
          <a:p>
            <a:r>
              <a:rPr lang="en-US" dirty="0"/>
              <a:t>Initial Interest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0B2EE6A-9850-D417-354B-B0DAB51EFC0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40527" y="1736725"/>
            <a:ext cx="8063346" cy="1330325"/>
          </a:xfrm>
        </p:spPr>
        <p:txBody>
          <a:bodyPr>
            <a:normAutofit/>
          </a:bodyPr>
          <a:lstStyle/>
          <a:p>
            <a:r>
              <a:rPr lang="en-US" dirty="0"/>
              <a:t> Over 1,300 applications totaling a little less then to $2 million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D5C0B2-588C-24C4-235B-03407755C3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0" r="1" b="20744"/>
          <a:stretch/>
        </p:blipFill>
        <p:spPr>
          <a:xfrm>
            <a:off x="2723929" y="2401887"/>
            <a:ext cx="7088897" cy="3282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3134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E0A65-89B2-DCC2-AE78-933DA0503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arge green field with rows of plants&#10;&#10;Description automatically generated">
            <a:extLst>
              <a:ext uri="{FF2B5EF4-FFF2-40B4-BE49-F238E27FC236}">
                <a16:creationId xmlns:a16="http://schemas.microsoft.com/office/drawing/2014/main" id="{87D26783-8799-DE11-3881-CC991E76FD50}"/>
              </a:ext>
            </a:extLst>
          </p:cNvPr>
          <p:cNvPicPr>
            <a:picLocks/>
          </p:cNvPicPr>
          <p:nvPr/>
        </p:nvPicPr>
        <p:blipFill>
          <a:blip r:embed="rId2"/>
          <a:srcRect l="5779" r="5779"/>
          <a:stretch/>
        </p:blipFill>
        <p:spPr>
          <a:xfrm>
            <a:off x="4107287" y="-893"/>
            <a:ext cx="8093273" cy="68562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F3D096-DFD5-4440-1B94-A0DF0B1E2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Thank You For Listening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BB5980F7-5717-416B-7F28-92F5E63217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9717652"/>
              </p:ext>
            </p:extLst>
          </p:nvPr>
        </p:nvGraphicFramePr>
        <p:xfrm>
          <a:off x="4349719" y="1111181"/>
          <a:ext cx="7608408" cy="4706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00D49-82DC-0136-6843-5E389FCEC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98540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1ACCBF6-A737-70CE-C60A-2972A60A8AD9}"/>
              </a:ext>
            </a:extLst>
          </p:cNvPr>
          <p:cNvGrpSpPr/>
          <p:nvPr/>
        </p:nvGrpSpPr>
        <p:grpSpPr>
          <a:xfrm>
            <a:off x="396352" y="318478"/>
            <a:ext cx="11721911" cy="5762683"/>
            <a:chOff x="198887" y="375213"/>
            <a:chExt cx="11721911" cy="5762683"/>
          </a:xfrm>
        </p:grpSpPr>
        <p:pic>
          <p:nvPicPr>
            <p:cNvPr id="4" name="Picture 2" descr="Central Platte NRD to Elect Nominating Committee for Chair and Vice ...">
              <a:extLst>
                <a:ext uri="{FF2B5EF4-FFF2-40B4-BE49-F238E27FC236}">
                  <a16:creationId xmlns:a16="http://schemas.microsoft.com/office/drawing/2014/main" id="{DEC179F5-1011-3F36-87F4-3FB480A9C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426" y="4545186"/>
              <a:ext cx="3257550" cy="1171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 logo of a company&#10;&#10;Description automatically generated">
              <a:extLst>
                <a:ext uri="{FF2B5EF4-FFF2-40B4-BE49-F238E27FC236}">
                  <a16:creationId xmlns:a16="http://schemas.microsoft.com/office/drawing/2014/main" id="{EC3DAD06-3D0E-A6F4-B896-534FE774C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028" y="375480"/>
              <a:ext cx="2353925" cy="1162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2019 Plant Sciences Symposium | Department of Agronomy and Horticulture ...">
              <a:extLst>
                <a:ext uri="{FF2B5EF4-FFF2-40B4-BE49-F238E27FC236}">
                  <a16:creationId xmlns:a16="http://schemas.microsoft.com/office/drawing/2014/main" id="{16298E4E-F497-F6BA-6FF7-CB8AB3616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248" y="4661521"/>
              <a:ext cx="3257550" cy="1476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4" descr="FieldCropScoutTraining | Nebraska Extension">
              <a:extLst>
                <a:ext uri="{FF2B5EF4-FFF2-40B4-BE49-F238E27FC236}">
                  <a16:creationId xmlns:a16="http://schemas.microsoft.com/office/drawing/2014/main" id="{54956CC9-A0E5-4FA8-1694-EE7945F687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9282" y="375213"/>
              <a:ext cx="2932978" cy="969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6" descr="Nebraska Wheat Board">
              <a:extLst>
                <a:ext uri="{FF2B5EF4-FFF2-40B4-BE49-F238E27FC236}">
                  <a16:creationId xmlns:a16="http://schemas.microsoft.com/office/drawing/2014/main" id="{A88DCEAD-EF97-B660-939B-E22D56372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4872" y="2887688"/>
              <a:ext cx="2028825" cy="1476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C8FE60D1-CD16-6478-9313-B803F4509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1872" y="1172897"/>
              <a:ext cx="3565250" cy="1081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 descr="Cover Crop Termination – Midwest Cover Crops Council">
              <a:extLst>
                <a:ext uri="{FF2B5EF4-FFF2-40B4-BE49-F238E27FC236}">
                  <a16:creationId xmlns:a16="http://schemas.microsoft.com/office/drawing/2014/main" id="{9A587CE9-A343-5C74-BA60-4EC057528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1080" y="4791100"/>
              <a:ext cx="2524125" cy="133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4" descr="Flood Mitigation | Department of Natural Resources">
              <a:extLst>
                <a:ext uri="{FF2B5EF4-FFF2-40B4-BE49-F238E27FC236}">
                  <a16:creationId xmlns:a16="http://schemas.microsoft.com/office/drawing/2014/main" id="{F238A729-29D2-D5FF-93CC-133F90EC8E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981" y="508243"/>
              <a:ext cx="3200400" cy="695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6">
              <a:extLst>
                <a:ext uri="{FF2B5EF4-FFF2-40B4-BE49-F238E27FC236}">
                  <a16:creationId xmlns:a16="http://schemas.microsoft.com/office/drawing/2014/main" id="{2DFF180E-6EFC-4674-8D4F-2E0E0F895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575" y="1685499"/>
              <a:ext cx="3285221" cy="1843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The Nature Conservancy Logo - North Shore Land Alliance">
              <a:extLst>
                <a:ext uri="{FF2B5EF4-FFF2-40B4-BE49-F238E27FC236}">
                  <a16:creationId xmlns:a16="http://schemas.microsoft.com/office/drawing/2014/main" id="{C86E0F72-AF45-B666-4CDF-95844E6C5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70" y="3532830"/>
              <a:ext cx="3257550" cy="94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2" descr="Nebraska Soybean Board logo - CMYK - Nebraska Pork">
              <a:extLst>
                <a:ext uri="{FF2B5EF4-FFF2-40B4-BE49-F238E27FC236}">
                  <a16:creationId xmlns:a16="http://schemas.microsoft.com/office/drawing/2014/main" id="{AB85742D-FE3F-666F-436F-4505040A8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2659" y="1348658"/>
              <a:ext cx="2424944" cy="1368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 descr="A duck flying in the sky&#10;&#10;Description automatically generated">
              <a:extLst>
                <a:ext uri="{FF2B5EF4-FFF2-40B4-BE49-F238E27FC236}">
                  <a16:creationId xmlns:a16="http://schemas.microsoft.com/office/drawing/2014/main" id="{5D64C288-EB83-1C72-1148-075FB232E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33984" y="2610654"/>
              <a:ext cx="2419082" cy="2386885"/>
            </a:xfrm>
            <a:prstGeom prst="rect">
              <a:avLst/>
            </a:prstGeom>
          </p:spPr>
        </p:pic>
        <p:pic>
          <p:nvPicPr>
            <p:cNvPr id="5" name="Picture 4" descr="自然資源保全局（NRCS）｜歴史保存諮問委員会 | PFCONA">
              <a:extLst>
                <a:ext uri="{FF2B5EF4-FFF2-40B4-BE49-F238E27FC236}">
                  <a16:creationId xmlns:a16="http://schemas.microsoft.com/office/drawing/2014/main" id="{20657B0E-3863-E36F-7B7F-5C5EEDD7DF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887" y="1857526"/>
              <a:ext cx="2934907" cy="1285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A person and child looking at a road&#10;&#10;Description automatically generated">
              <a:extLst>
                <a:ext uri="{FF2B5EF4-FFF2-40B4-BE49-F238E27FC236}">
                  <a16:creationId xmlns:a16="http://schemas.microsoft.com/office/drawing/2014/main" id="{C2A520FE-CA95-9642-F6EF-809D53BD7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21991" t="19876" r="24305" b="18750"/>
            <a:stretch/>
          </p:blipFill>
          <p:spPr>
            <a:xfrm>
              <a:off x="9753600" y="2257857"/>
              <a:ext cx="1752606" cy="1972977"/>
            </a:xfrm>
            <a:prstGeom prst="rect">
              <a:avLst/>
            </a:prstGeom>
          </p:spPr>
        </p:pic>
      </p:grpSp>
      <p:pic>
        <p:nvPicPr>
          <p:cNvPr id="18" name="Picture 17" descr="Text&#10;&#10;AI-generated content may be incorrect.">
            <a:extLst>
              <a:ext uri="{FF2B5EF4-FFF2-40B4-BE49-F238E27FC236}">
                <a16:creationId xmlns:a16="http://schemas.microsoft.com/office/drawing/2014/main" id="{78ED9387-A225-D2A8-1B5E-996A75D2A5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74" y="4562027"/>
            <a:ext cx="2524125" cy="10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90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AACC2C-4159-F20A-DE92-5BBC0A578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29" y="640080"/>
            <a:ext cx="5577840" cy="557784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BA065-162F-B88D-16DA-6974FA7968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A Union Of Overlapping Efforts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19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3040C8-96A3-EA36-9796-1B9C84EF2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8" y="89029"/>
            <a:ext cx="10555356" cy="6621747"/>
          </a:xfrm>
          <a:prstGeom prst="rect">
            <a:avLst/>
          </a:prstGeom>
        </p:spPr>
      </p:pic>
      <p:pic>
        <p:nvPicPr>
          <p:cNvPr id="6" name="Picture 5" descr="Qr code&#10;&#10;AI-generated content may be incorrect.">
            <a:extLst>
              <a:ext uri="{FF2B5EF4-FFF2-40B4-BE49-F238E27FC236}">
                <a16:creationId xmlns:a16="http://schemas.microsoft.com/office/drawing/2014/main" id="{2ACE0A25-37A2-FED6-8782-E35D05EDF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80577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47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CD2D517-BC35-4439-AC31-06DF764F2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D3F846-0483-40F5-A881-0C1AD2A0C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6B5626EF-C47B-24E4-E67C-B75C791F4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45" y="895639"/>
            <a:ext cx="10594510" cy="508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18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7A9CE-618B-AADA-563B-AD457A994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37" y="141504"/>
            <a:ext cx="10976526" cy="643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91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CCEEB-29D3-A544-1EB0-C8D85144F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97C926E5-E5B3-FA81-B9BD-1826CA6B9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45" y="895639"/>
            <a:ext cx="10594510" cy="508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76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BAA5F6-28F3-DB2C-4E47-9C4B93EFE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406" y="0"/>
            <a:ext cx="7171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1999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1283</TotalTime>
  <Words>261</Words>
  <Application>Microsoft Office PowerPoint</Application>
  <PresentationFormat>Widescreen</PresentationFormat>
  <Paragraphs>51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Arial,Sans-Serif</vt:lpstr>
      <vt:lpstr>Calibri</vt:lpstr>
      <vt:lpstr>Calibri Light</vt:lpstr>
      <vt:lpstr>Canva Sans</vt:lpstr>
      <vt:lpstr>Montserrat</vt:lpstr>
      <vt:lpstr>Wingdings</vt:lpstr>
      <vt:lpstr>Retrospect</vt:lpstr>
      <vt:lpstr>A Website for Nebraska Producers, brought to you by the Nebraska Strategic Ag Coalition    Alexa Davis, Department of Natural Resources</vt:lpstr>
      <vt:lpstr>Roadmap___________________</vt:lpstr>
      <vt:lpstr>PowerPoint Presentation</vt:lpstr>
      <vt:lpstr>A Union Of Overlapping Efforts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Submit Program Content!</vt:lpstr>
      <vt:lpstr>Nebraska Grazing Exchange</vt:lpstr>
      <vt:lpstr>PowerPoint Presentation</vt:lpstr>
      <vt:lpstr>The Value NSAC Brings</vt:lpstr>
      <vt:lpstr>PowerPoint Presentation</vt:lpstr>
      <vt:lpstr>PowerPoint Presentation</vt:lpstr>
      <vt:lpstr>Vision for the Website/ Aspirations for NSAC</vt:lpstr>
      <vt:lpstr>Nitrogen Reduction Incentive Act</vt:lpstr>
      <vt:lpstr>Initial Interest</vt:lpstr>
      <vt:lpstr>Thank You For Listening</vt:lpstr>
    </vt:vector>
  </TitlesOfParts>
  <Company>State of Nebraska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Infrastructure for Successful Climate-Smart Outreach</dc:title>
  <dc:creator>Alexa Davis</dc:creator>
  <cp:lastModifiedBy>Davis, Alexa</cp:lastModifiedBy>
  <cp:revision>376</cp:revision>
  <dcterms:created xsi:type="dcterms:W3CDTF">2023-07-07T12:00:03Z</dcterms:created>
  <dcterms:modified xsi:type="dcterms:W3CDTF">2025-03-21T14:40:45Z</dcterms:modified>
</cp:coreProperties>
</file>