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9" r:id="rId2"/>
    <p:sldId id="281" r:id="rId3"/>
    <p:sldId id="282" r:id="rId4"/>
    <p:sldId id="284" r:id="rId5"/>
    <p:sldId id="283" r:id="rId6"/>
    <p:sldId id="285" r:id="rId7"/>
    <p:sldId id="292" r:id="rId8"/>
    <p:sldId id="293" r:id="rId9"/>
    <p:sldId id="294" r:id="rId10"/>
    <p:sldId id="291" r:id="rId11"/>
    <p:sldId id="290"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706" autoAdjust="0"/>
  </p:normalViewPr>
  <p:slideViewPr>
    <p:cSldViewPr snapToGrid="0">
      <p:cViewPr varScale="1">
        <p:scale>
          <a:sx n="116" d="100"/>
          <a:sy n="116" d="100"/>
        </p:scale>
        <p:origin x="138" y="360"/>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5/11/2021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5/11/2021</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5/11/2021</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5/11/2021</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5/11/2021</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5/11/2021</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5/11/2021</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5/11/2021</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5/11/2021</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gcc02.safelinks.protection.outlook.com/?url=http%3A%2F%2Fnedhhs.maps.arcgis.com%2Fapps%2Fwebappviewer%2Findex.html%3Fid%3Dd3db12ac3e5147beb0156ec7c9f3fbab&amp;data=04%7C01%7CSue.Dempsey%40nebraska.gov%7C0a46cfb691724f0c387e08d8746f6df7%7C043207dfe6894bf6902001038f11f0b1%7C0%7C0%7C637387369213302162%7CUnknown%7CTWFpbGZsb3d8eyJWIjoiMC4wLjAwMDAiLCJQIjoiV2luMzIiLCJBTiI6Ik1haWwiLCJXVCI6Mn0%3D%7C1000&amp;sdata=It9AAOUwQTjWMSgRo%2BhBHOucY3wXXUBtyyZM19%2BobpM%3D&amp;reserve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nedhhs.maps.arcgis.com/apps/webappviewer/index.html?id=6045ae72d7f045a99d28625c3a93810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Manganese in Nebraska drinking water</a:t>
            </a:r>
            <a:endParaRPr lang="en-US" dirty="0"/>
          </a:p>
        </p:txBody>
      </p:sp>
      <p:pic>
        <p:nvPicPr>
          <p:cNvPr id="20" name="Picture Placeholder 19"/>
          <p:cNvPicPr>
            <a:picLocks noGrp="1" noChangeAspect="1"/>
          </p:cNvPicPr>
          <p:nvPr>
            <p:ph type="pic" idx="10"/>
          </p:nvPr>
        </p:nvPicPr>
        <p:blipFill>
          <a:blip r:embed="rId2"/>
          <a:srcRect l="3056" r="3056"/>
          <a:stretch>
            <a:fillRect/>
          </a:stretch>
        </p:blipFill>
        <p:spPr>
          <a:prstGeom prst="rect">
            <a:avLst/>
          </a:prstGeom>
        </p:spPr>
      </p:pic>
      <p:pic>
        <p:nvPicPr>
          <p:cNvPr id="14" name="Picture Placeholder 13"/>
          <p:cNvPicPr>
            <a:picLocks noGrp="1" noChangeAspect="1"/>
          </p:cNvPicPr>
          <p:nvPr>
            <p:ph type="pic" idx="11"/>
          </p:nvPr>
        </p:nvPicPr>
        <p:blipFill>
          <a:blip r:embed="rId3">
            <a:extLst>
              <a:ext uri="{28A0092B-C50C-407E-A947-70E740481C1C}">
                <a14:useLocalDpi xmlns:a14="http://schemas.microsoft.com/office/drawing/2010/main" val="0"/>
              </a:ext>
            </a:extLst>
          </a:blip>
          <a:srcRect l="8176" r="8176"/>
          <a:stretch>
            <a:fillRect/>
          </a:stretch>
        </p:blipFill>
        <p:spPr/>
      </p:pic>
      <p:pic>
        <p:nvPicPr>
          <p:cNvPr id="6" name="Picture Placeholder 5"/>
          <p:cNvPicPr>
            <a:picLocks noGrp="1" noChangeAspect="1"/>
          </p:cNvPicPr>
          <p:nvPr>
            <p:ph type="pic" idx="12"/>
          </p:nvPr>
        </p:nvPicPr>
        <p:blipFill>
          <a:blip r:embed="rId4">
            <a:extLst>
              <a:ext uri="{28A0092B-C50C-407E-A947-70E740481C1C}">
                <a14:useLocalDpi xmlns:a14="http://schemas.microsoft.com/office/drawing/2010/main" val="0"/>
              </a:ext>
            </a:extLst>
          </a:blip>
          <a:srcRect l="4398" r="4398"/>
          <a:stretch>
            <a:fillRect/>
          </a:stretch>
        </p:blipFill>
        <p:spPr/>
      </p:pic>
      <p:sp>
        <p:nvSpPr>
          <p:cNvPr id="3" name="Subtitle 2"/>
          <p:cNvSpPr>
            <a:spLocks noGrp="1"/>
          </p:cNvSpPr>
          <p:nvPr>
            <p:ph type="subTitle" idx="1"/>
          </p:nvPr>
        </p:nvSpPr>
        <p:spPr/>
        <p:txBody>
          <a:bodyPr/>
          <a:lstStyle/>
          <a:p>
            <a:r>
              <a:rPr lang="en-US" dirty="0" smtClean="0"/>
              <a:t>Sue Dempsey, state drinking &amp; ground water administrator</a:t>
            </a:r>
            <a:endParaRPr lang="en-US" dirty="0"/>
          </a:p>
        </p:txBody>
      </p:sp>
    </p:spTree>
    <p:extLst>
      <p:ext uri="{BB962C8B-B14F-4D97-AF65-F5344CB8AC3E}">
        <p14:creationId xmlns:p14="http://schemas.microsoft.com/office/powerpoint/2010/main" val="302815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75394" y="1102995"/>
            <a:ext cx="9534318" cy="4652010"/>
          </a:xfrm>
          <a:prstGeom prst="rect">
            <a:avLst/>
          </a:prstGeom>
        </p:spPr>
      </p:pic>
      <p:pic>
        <p:nvPicPr>
          <p:cNvPr id="4" name="Picture 3"/>
          <p:cNvPicPr>
            <a:picLocks noChangeAspect="1"/>
          </p:cNvPicPr>
          <p:nvPr/>
        </p:nvPicPr>
        <p:blipFill>
          <a:blip r:embed="rId3"/>
          <a:stretch>
            <a:fillRect/>
          </a:stretch>
        </p:blipFill>
        <p:spPr>
          <a:xfrm>
            <a:off x="246297" y="1591061"/>
            <a:ext cx="2129097" cy="3675877"/>
          </a:xfrm>
          <a:prstGeom prst="rect">
            <a:avLst/>
          </a:prstGeom>
        </p:spPr>
      </p:pic>
      <p:sp>
        <p:nvSpPr>
          <p:cNvPr id="6" name="Rectangle 5"/>
          <p:cNvSpPr/>
          <p:nvPr/>
        </p:nvSpPr>
        <p:spPr>
          <a:xfrm>
            <a:off x="903316" y="6048723"/>
            <a:ext cx="10385367" cy="388696"/>
          </a:xfrm>
          <a:prstGeom prst="rect">
            <a:avLst/>
          </a:prstGeom>
        </p:spPr>
        <p:txBody>
          <a:bodyPr wrap="square">
            <a:spAutoFit/>
          </a:bodyPr>
          <a:lstStyle/>
          <a:p>
            <a:pPr>
              <a:lnSpc>
                <a:spcPct val="107000"/>
              </a:lnSpc>
              <a:spcAft>
                <a:spcPts val="800"/>
              </a:spcAft>
            </a:pP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tooltip="Original URL: http://nedhhs.maps.arcgis.com/apps/webappviewer/index.html?id=d3db12ac3e5147beb0156ec7c9f3fbab. Click or tap if you trust this link."/>
              </a:rPr>
              <a:t>http://nedhhs.maps.arcgis.com/apps/webappviewer/index.html?id=d3db12ac3e5147beb0156ec7c9f3fbab</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2171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35517" y="1072514"/>
            <a:ext cx="9805279" cy="4712971"/>
          </a:xfrm>
          <a:prstGeom prst="rect">
            <a:avLst/>
          </a:prstGeom>
        </p:spPr>
      </p:pic>
      <p:pic>
        <p:nvPicPr>
          <p:cNvPr id="4" name="Picture 3"/>
          <p:cNvPicPr>
            <a:picLocks noChangeAspect="1"/>
          </p:cNvPicPr>
          <p:nvPr/>
        </p:nvPicPr>
        <p:blipFill>
          <a:blip r:embed="rId3"/>
          <a:stretch>
            <a:fillRect/>
          </a:stretch>
        </p:blipFill>
        <p:spPr>
          <a:xfrm>
            <a:off x="147464" y="1685924"/>
            <a:ext cx="1971675" cy="3486150"/>
          </a:xfrm>
          <a:prstGeom prst="rect">
            <a:avLst/>
          </a:prstGeom>
        </p:spPr>
      </p:pic>
      <p:sp>
        <p:nvSpPr>
          <p:cNvPr id="13" name="Rectangle 12"/>
          <p:cNvSpPr/>
          <p:nvPr/>
        </p:nvSpPr>
        <p:spPr>
          <a:xfrm>
            <a:off x="978131" y="6029177"/>
            <a:ext cx="10235738" cy="388696"/>
          </a:xfrm>
          <a:prstGeom prst="rect">
            <a:avLst/>
          </a:prstGeom>
        </p:spPr>
        <p:txBody>
          <a:bodyPr wrap="square">
            <a:spAutoFit/>
          </a:bodyPr>
          <a:lstStyle/>
          <a:p>
            <a:pPr>
              <a:lnSpc>
                <a:spcPct val="107000"/>
              </a:lnSpc>
              <a:spcAft>
                <a:spcPts val="800"/>
              </a:spcAft>
            </a:pPr>
            <a:r>
              <a:rPr lang="en-US" u="sng" dirty="0">
                <a:solidFill>
                  <a:srgbClr val="201F1E"/>
                </a:solidFill>
                <a:latin typeface="Calibri" panose="020F0502020204030204" pitchFamily="34" charset="0"/>
                <a:ea typeface="Calibri" panose="020F0502020204030204" pitchFamily="34" charset="0"/>
                <a:cs typeface="Calibri" panose="020F0502020204030204" pitchFamily="34" charset="0"/>
                <a:hlinkClick r:id="rId4"/>
              </a:rPr>
              <a:t>http://nedhhs.maps.arcgis.com/apps/webappviewer/index.html?id=6045ae72d7f045a99d28625c3a938103</a:t>
            </a:r>
            <a:r>
              <a:rPr lang="en-US" dirty="0">
                <a:solidFill>
                  <a:srgbClr val="201F1E"/>
                </a:solidFill>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5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63696" y="1683327"/>
            <a:ext cx="4028304" cy="1674470"/>
          </a:xfrm>
        </p:spPr>
        <p:txBody>
          <a:bodyPr>
            <a:normAutofit/>
          </a:bodyPr>
          <a:lstStyle/>
          <a:p>
            <a:pPr algn="ctr"/>
            <a:r>
              <a:rPr lang="en-US" sz="2200" b="1" u="sng" dirty="0" smtClean="0"/>
              <a:t>Sue.Dempsey@Nebraska.gov</a:t>
            </a:r>
            <a:endParaRPr lang="en-US" sz="2200" b="1" u="sng" dirty="0"/>
          </a:p>
        </p:txBody>
      </p:sp>
      <p:sp>
        <p:nvSpPr>
          <p:cNvPr id="2" name="Picture Placeholder 1" descr="An empty placeholder to add an image. Click on the placeholder and select the image that you wish to add"/>
          <p:cNvSpPr>
            <a:spLocks noGrp="1"/>
          </p:cNvSpPr>
          <p:nvPr>
            <p:ph type="pic" idx="1"/>
          </p:nvPr>
        </p:nvSpPr>
        <p:spPr/>
      </p:sp>
      <p:sp>
        <p:nvSpPr>
          <p:cNvPr id="3" name="Text Placeholder 2"/>
          <p:cNvSpPr>
            <a:spLocks noGrp="1"/>
          </p:cNvSpPr>
          <p:nvPr>
            <p:ph type="body" sz="half" idx="2"/>
          </p:nvPr>
        </p:nvSpPr>
        <p:spPr>
          <a:xfrm>
            <a:off x="8163697" y="3428999"/>
            <a:ext cx="4028303" cy="1580440"/>
          </a:xfrm>
        </p:spPr>
        <p:txBody>
          <a:bodyPr>
            <a:normAutofit/>
          </a:bodyPr>
          <a:lstStyle/>
          <a:p>
            <a:pPr algn="ctr"/>
            <a:r>
              <a:rPr lang="en-US" sz="3200" b="1" dirty="0" smtClean="0"/>
              <a:t>Sue Dempsey</a:t>
            </a:r>
          </a:p>
          <a:p>
            <a:pPr algn="ctr"/>
            <a:r>
              <a:rPr lang="en-US" sz="2400" b="1" dirty="0" smtClean="0"/>
              <a:t>402-471-0510</a:t>
            </a:r>
            <a:endParaRPr lang="en-US" sz="2400" b="1" dirty="0"/>
          </a:p>
        </p:txBody>
      </p:sp>
      <p:pic>
        <p:nvPicPr>
          <p:cNvPr id="6" name="Picture 4" descr="Image result for any questions"/>
          <p:cNvPicPr>
            <a:picLocks noChangeAspect="1" noChangeArrowheads="1"/>
          </p:cNvPicPr>
          <p:nvPr/>
        </p:nvPicPr>
        <p:blipFill>
          <a:blip r:embed="rId2">
            <a:extLst>
              <a:ext uri="{28A0092B-C50C-407E-A947-70E740481C1C}">
                <a14:useLocalDpi xmlns:a14="http://schemas.microsoft.com/office/drawing/2010/main" val="0"/>
              </a:ext>
            </a:extLst>
          </a:blip>
          <a:srcRect l="10625" r="10625"/>
          <a:stretch>
            <a:fillRect/>
          </a:stretch>
        </p:blipFill>
        <p:spPr bwMode="auto">
          <a:xfrm>
            <a:off x="0" y="1"/>
            <a:ext cx="810158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2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866" y="500744"/>
            <a:ext cx="8911687" cy="1280890"/>
          </a:xfrm>
        </p:spPr>
        <p:txBody>
          <a:bodyPr>
            <a:normAutofit/>
          </a:bodyPr>
          <a:lstStyle/>
          <a:p>
            <a:r>
              <a:rPr lang="en-US" sz="4000" dirty="0" smtClean="0">
                <a:latin typeface="Arial Black" panose="020B0A04020102020204" pitchFamily="34" charset="0"/>
              </a:rPr>
              <a:t/>
            </a:r>
            <a:br>
              <a:rPr lang="en-US" sz="4000" dirty="0" smtClean="0">
                <a:latin typeface="Arial Black" panose="020B0A04020102020204" pitchFamily="34" charset="0"/>
              </a:rPr>
            </a:br>
            <a:r>
              <a:rPr lang="en-US" sz="2800" b="1" dirty="0" smtClean="0">
                <a:latin typeface="Arial" panose="020B0604020202020204" pitchFamily="34" charset="0"/>
                <a:cs typeface="Arial" panose="020B0604020202020204" pitchFamily="34" charset="0"/>
              </a:rPr>
              <a:t>Presentation Outline</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19866" y="1928558"/>
            <a:ext cx="6834666" cy="2507877"/>
          </a:xfrm>
        </p:spPr>
        <p:txBody>
          <a:bodyPr>
            <a:normAutofit/>
          </a:bodyPr>
          <a:lstStyle/>
          <a:p>
            <a:pPr marL="461963" lvl="2" indent="-461963">
              <a:buClr>
                <a:schemeClr val="accent1"/>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Why an assessment for manganese?</a:t>
            </a:r>
          </a:p>
          <a:p>
            <a:pPr marL="461963" lvl="2" indent="-461963">
              <a:buClr>
                <a:schemeClr val="accent1"/>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What level(s) does Nebraska consider high?</a:t>
            </a:r>
          </a:p>
          <a:p>
            <a:pPr marL="461963" lvl="2" indent="-461963">
              <a:buClr>
                <a:schemeClr val="accent1"/>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Manganese sampling event</a:t>
            </a:r>
          </a:p>
          <a:p>
            <a:pPr marL="461963" lvl="2" indent="-461963">
              <a:buClr>
                <a:schemeClr val="accent1"/>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Manganese sampling results</a:t>
            </a:r>
          </a:p>
          <a:p>
            <a:pPr marL="461963" lvl="2" indent="-461963">
              <a:buFont typeface="Wingdings" panose="05000000000000000000" pitchFamily="2" charset="2"/>
              <a:buChar char="§"/>
            </a:pPr>
            <a:endParaRPr lang="en-US" sz="2200" dirty="0" smtClean="0">
              <a:latin typeface="Arial" panose="020B0604020202020204" pitchFamily="34" charset="0"/>
              <a:cs typeface="Arial" panose="020B0604020202020204" pitchFamily="34" charset="0"/>
            </a:endParaRPr>
          </a:p>
          <a:p>
            <a:pPr marL="461963" lvl="2" indent="-461963">
              <a:buFont typeface="Wingdings" panose="05000000000000000000" pitchFamily="2" charset="2"/>
              <a:buChar char="§"/>
            </a:pPr>
            <a:endParaRPr lang="en-US" sz="22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532" y="1242032"/>
            <a:ext cx="3880927" cy="3880927"/>
          </a:xfrm>
          <a:prstGeom prst="rect">
            <a:avLst/>
          </a:prstGeom>
        </p:spPr>
      </p:pic>
    </p:spTree>
    <p:extLst>
      <p:ext uri="{BB962C8B-B14F-4D97-AF65-F5344CB8AC3E}">
        <p14:creationId xmlns:p14="http://schemas.microsoft.com/office/powerpoint/2010/main" val="181053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102" y="563457"/>
            <a:ext cx="9765022" cy="1305536"/>
          </a:xfrm>
        </p:spPr>
        <p:txBody>
          <a:bodyPr>
            <a:noAutofit/>
          </a:bodyPr>
          <a:lstStyle/>
          <a:p>
            <a:r>
              <a:rPr lang="en-US" sz="2800" b="1" dirty="0">
                <a:latin typeface="Arial" panose="020B0604020202020204" pitchFamily="34" charset="0"/>
                <a:cs typeface="Arial" panose="020B0604020202020204" pitchFamily="34" charset="0"/>
              </a:rPr>
              <a:t>Why </a:t>
            </a:r>
            <a:r>
              <a:rPr lang="en-US" sz="2800" b="1" dirty="0" smtClean="0">
                <a:latin typeface="Arial" panose="020B0604020202020204" pitchFamily="34" charset="0"/>
                <a:cs typeface="Arial" panose="020B0604020202020204" pitchFamily="34" charset="0"/>
              </a:rPr>
              <a:t>an </a:t>
            </a:r>
            <a:r>
              <a:rPr lang="en-US" sz="2800" b="1" dirty="0">
                <a:latin typeface="Arial" panose="020B0604020202020204" pitchFamily="34" charset="0"/>
                <a:cs typeface="Arial" panose="020B0604020202020204" pitchFamily="34" charset="0"/>
              </a:rPr>
              <a:t>assessment for </a:t>
            </a:r>
            <a:r>
              <a:rPr lang="en-US" sz="2800" b="1" dirty="0" smtClean="0">
                <a:latin typeface="Arial" panose="020B0604020202020204" pitchFamily="34" charset="0"/>
                <a:cs typeface="Arial" panose="020B0604020202020204" pitchFamily="34" charset="0"/>
              </a:rPr>
              <a:t>manganese?</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2183" y="1812338"/>
            <a:ext cx="6080675" cy="3777622"/>
          </a:xfrm>
        </p:spPr>
        <p:txBody>
          <a:bodyPr>
            <a:normAutofit/>
          </a:bodyPr>
          <a:lstStyle/>
          <a:p>
            <a:pPr lvl="1">
              <a:buClr>
                <a:schemeClr val="accent1"/>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Manganese is a naturally-occurring essential nutrient at low levels but at high levels it can negatively impact the nervous system. </a:t>
            </a:r>
          </a:p>
          <a:p>
            <a:pPr lvl="1">
              <a:buClr>
                <a:schemeClr val="accent1"/>
              </a:buClr>
              <a:buFont typeface="Wingdings" panose="05000000000000000000" pitchFamily="2" charset="2"/>
              <a:buChar char="§"/>
            </a:pPr>
            <a:endParaRPr lang="en-US" sz="2200" dirty="0" smtClean="0">
              <a:latin typeface="Arial" panose="020B0604020202020204" pitchFamily="34" charset="0"/>
              <a:cs typeface="Arial" panose="020B0604020202020204" pitchFamily="34" charset="0"/>
            </a:endParaRPr>
          </a:p>
          <a:p>
            <a:pPr lvl="1">
              <a:buClr>
                <a:schemeClr val="accent1"/>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It is currently not regulated or routinely tested for.</a:t>
            </a:r>
          </a:p>
          <a:p>
            <a:pPr lvl="1">
              <a:buClr>
                <a:schemeClr val="accent1"/>
              </a:buClr>
              <a:buFont typeface="Wingdings" panose="05000000000000000000" pitchFamily="2" charset="2"/>
              <a:buChar char="§"/>
            </a:pPr>
            <a:endParaRPr lang="en-US" sz="2200" dirty="0" smtClean="0">
              <a:latin typeface="Arial" panose="020B0604020202020204" pitchFamily="34" charset="0"/>
              <a:cs typeface="Arial" panose="020B0604020202020204" pitchFamily="34" charset="0"/>
            </a:endParaRPr>
          </a:p>
          <a:p>
            <a:pPr lvl="1">
              <a:buClr>
                <a:schemeClr val="accent1"/>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Prevalence across the state, until now, was previously unknown.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2858" y="2152241"/>
            <a:ext cx="4425449" cy="3097815"/>
          </a:xfrm>
          <a:prstGeom prst="rect">
            <a:avLst/>
          </a:prstGeom>
        </p:spPr>
      </p:pic>
    </p:spTree>
    <p:extLst>
      <p:ext uri="{BB962C8B-B14F-4D97-AF65-F5344CB8AC3E}">
        <p14:creationId xmlns:p14="http://schemas.microsoft.com/office/powerpoint/2010/main" val="33240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907" y="482120"/>
            <a:ext cx="9686963" cy="1236148"/>
          </a:xfrm>
        </p:spPr>
        <p:txBody>
          <a:bodyPr>
            <a:noAutofit/>
          </a:bodyPr>
          <a:lstStyle/>
          <a:p>
            <a:r>
              <a:rPr lang="en-US" b="1" dirty="0" smtClean="0">
                <a:latin typeface="Arial Black" panose="020B0A04020102020204" pitchFamily="34" charset="0"/>
              </a:rPr>
              <a:t/>
            </a:r>
            <a:br>
              <a:rPr lang="en-US" b="1" dirty="0" smtClean="0">
                <a:latin typeface="Arial Black" panose="020B0A04020102020204" pitchFamily="34" charset="0"/>
              </a:rPr>
            </a:br>
            <a:r>
              <a:rPr lang="en-US" sz="2800" b="1" dirty="0" smtClean="0">
                <a:latin typeface="Arial" panose="020B0604020202020204" pitchFamily="34" charset="0"/>
                <a:cs typeface="Arial" panose="020B0604020202020204" pitchFamily="34" charset="0"/>
              </a:rPr>
              <a:t>What Mn levels are </a:t>
            </a:r>
            <a:r>
              <a:rPr lang="en-US" sz="2800" b="1" dirty="0">
                <a:latin typeface="Arial" panose="020B0604020202020204" pitchFamily="34" charset="0"/>
                <a:cs typeface="Arial" panose="020B0604020202020204" pitchFamily="34" charset="0"/>
              </a:rPr>
              <a:t>considered </a:t>
            </a:r>
            <a:r>
              <a:rPr lang="en-US" sz="2800" b="1" dirty="0" smtClean="0">
                <a:latin typeface="Arial" panose="020B0604020202020204" pitchFamily="34" charset="0"/>
                <a:cs typeface="Arial" panose="020B0604020202020204" pitchFamily="34" charset="0"/>
              </a:rPr>
              <a:t>high in ne?</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8182" y="1718268"/>
            <a:ext cx="9686963" cy="4534486"/>
          </a:xfrm>
        </p:spPr>
        <p:txBody>
          <a:bodyPr>
            <a:normAutofit/>
          </a:bodyPr>
          <a:lstStyle/>
          <a:p>
            <a:pPr lvl="1">
              <a:buClr>
                <a:schemeClr val="accent1"/>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Water </a:t>
            </a:r>
            <a:r>
              <a:rPr lang="en-US" sz="2200" dirty="0">
                <a:latin typeface="Arial" panose="020B0604020202020204" pitchFamily="34" charset="0"/>
                <a:cs typeface="Arial" panose="020B0604020202020204" pitchFamily="34" charset="0"/>
              </a:rPr>
              <a:t>containing </a:t>
            </a:r>
            <a:r>
              <a:rPr lang="en-US" sz="2200" b="1" dirty="0">
                <a:latin typeface="Arial" panose="020B0604020202020204" pitchFamily="34" charset="0"/>
                <a:cs typeface="Arial" panose="020B0604020202020204" pitchFamily="34" charset="0"/>
              </a:rPr>
              <a:t>50 </a:t>
            </a:r>
            <a:r>
              <a:rPr lang="en-US" sz="2200" b="1" dirty="0" smtClean="0">
                <a:latin typeface="Symbol" panose="05050102010706020507" pitchFamily="18" charset="2"/>
                <a:cs typeface="Arial" panose="020B0604020202020204" pitchFamily="34" charset="0"/>
              </a:rPr>
              <a:t>m</a:t>
            </a:r>
            <a:r>
              <a:rPr lang="en-US" sz="2200" b="1" dirty="0" smtClean="0">
                <a:latin typeface="Arial" panose="020B0604020202020204" pitchFamily="34" charset="0"/>
                <a:cs typeface="Arial" panose="020B0604020202020204" pitchFamily="34" charset="0"/>
              </a:rPr>
              <a:t>g/L </a:t>
            </a:r>
            <a:r>
              <a:rPr lang="en-US" sz="2200" dirty="0" smtClean="0">
                <a:latin typeface="Arial" panose="020B0604020202020204" pitchFamily="34" charset="0"/>
                <a:cs typeface="Arial" panose="020B0604020202020204" pitchFamily="34" charset="0"/>
              </a:rPr>
              <a:t>can </a:t>
            </a:r>
            <a:r>
              <a:rPr lang="en-US" sz="2200" dirty="0">
                <a:latin typeface="Arial" panose="020B0604020202020204" pitchFamily="34" charset="0"/>
                <a:cs typeface="Arial" panose="020B0604020202020204" pitchFamily="34" charset="0"/>
              </a:rPr>
              <a:t>have an off taste, smell, and color. D</a:t>
            </a:r>
            <a:r>
              <a:rPr lang="en-US" sz="2200" dirty="0" smtClean="0">
                <a:latin typeface="Arial" panose="020B0604020202020204" pitchFamily="34" charset="0"/>
                <a:cs typeface="Arial" panose="020B0604020202020204" pitchFamily="34" charset="0"/>
              </a:rPr>
              <a:t>rinking </a:t>
            </a:r>
            <a:r>
              <a:rPr lang="en-US" sz="2200" dirty="0">
                <a:latin typeface="Arial" panose="020B0604020202020204" pitchFamily="34" charset="0"/>
                <a:cs typeface="Arial" panose="020B0604020202020204" pitchFamily="34" charset="0"/>
              </a:rPr>
              <a:t>water with manganese at this level would not have a negative health impact. </a:t>
            </a:r>
          </a:p>
          <a:p>
            <a:pPr lvl="1">
              <a:buClr>
                <a:schemeClr val="accent1"/>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Water </a:t>
            </a:r>
            <a:r>
              <a:rPr lang="en-US" sz="2200" dirty="0">
                <a:latin typeface="Arial" panose="020B0604020202020204" pitchFamily="34" charset="0"/>
                <a:cs typeface="Arial" panose="020B0604020202020204" pitchFamily="34" charset="0"/>
              </a:rPr>
              <a:t>containing </a:t>
            </a:r>
            <a:r>
              <a:rPr lang="en-US" sz="2200" b="1" dirty="0">
                <a:latin typeface="Arial" panose="020B0604020202020204" pitchFamily="34" charset="0"/>
                <a:cs typeface="Arial" panose="020B0604020202020204" pitchFamily="34" charset="0"/>
              </a:rPr>
              <a:t>300 </a:t>
            </a:r>
            <a:r>
              <a:rPr lang="en-US" sz="2200" b="1" dirty="0">
                <a:latin typeface="Symbol" panose="05050102010706020507" pitchFamily="18" charset="2"/>
                <a:cs typeface="Arial" panose="020B0604020202020204" pitchFamily="34" charset="0"/>
              </a:rPr>
              <a:t>m</a:t>
            </a:r>
            <a:r>
              <a:rPr lang="en-US" sz="2200" b="1" dirty="0">
                <a:latin typeface="Arial" panose="020B0604020202020204" pitchFamily="34" charset="0"/>
                <a:cs typeface="Arial" panose="020B0604020202020204" pitchFamily="34" charset="0"/>
              </a:rPr>
              <a:t>g/L </a:t>
            </a:r>
            <a:r>
              <a:rPr lang="en-US" sz="2200" b="1" dirty="0" smtClean="0">
                <a:latin typeface="Arial" panose="020B0604020202020204" pitchFamily="34" charset="0"/>
                <a:cs typeface="Arial" panose="020B0604020202020204" pitchFamily="34" charset="0"/>
              </a:rPr>
              <a:t>should </a:t>
            </a:r>
            <a:r>
              <a:rPr lang="en-US" sz="2200" b="1" dirty="0">
                <a:latin typeface="Arial" panose="020B0604020202020204" pitchFamily="34" charset="0"/>
                <a:cs typeface="Arial" panose="020B0604020202020204" pitchFamily="34" charset="0"/>
              </a:rPr>
              <a:t>not be used to make infant formula</a:t>
            </a:r>
            <a:r>
              <a:rPr lang="en-US" sz="2200" dirty="0">
                <a:latin typeface="Arial" panose="020B0604020202020204" pitchFamily="34" charset="0"/>
                <a:cs typeface="Arial" panose="020B0604020202020204" pitchFamily="34" charset="0"/>
              </a:rPr>
              <a:t>, since infant formulas, particularly rice and soy already contain </a:t>
            </a:r>
            <a:r>
              <a:rPr lang="en-US" sz="2200" dirty="0" smtClean="0">
                <a:latin typeface="Arial" panose="020B0604020202020204" pitchFamily="34" charset="0"/>
                <a:cs typeface="Arial" panose="020B0604020202020204" pitchFamily="34" charset="0"/>
              </a:rPr>
              <a:t>high levels of manganese.</a:t>
            </a:r>
            <a:r>
              <a:rPr lang="en-US" sz="2200" b="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Use treated or alternative water. </a:t>
            </a:r>
            <a:r>
              <a:rPr lang="en-US" sz="2200" dirty="0" smtClean="0">
                <a:solidFill>
                  <a:schemeClr val="accent1"/>
                </a:solidFill>
                <a:latin typeface="Arial" panose="020B0604020202020204" pitchFamily="34" charset="0"/>
                <a:cs typeface="Arial" panose="020B0604020202020204" pitchFamily="34" charset="0"/>
              </a:rPr>
              <a:t>PUBLIC NOTICE </a:t>
            </a:r>
          </a:p>
          <a:p>
            <a:pPr marL="201168" lvl="1" indent="0">
              <a:buClr>
                <a:schemeClr val="accent1"/>
              </a:buClr>
              <a:buNone/>
            </a:pPr>
            <a:r>
              <a:rPr lang="en-US" sz="2200" dirty="0">
                <a:latin typeface="Arial" panose="020B0604020202020204" pitchFamily="34" charset="0"/>
                <a:cs typeface="Arial" panose="020B0604020202020204" pitchFamily="34" charset="0"/>
              </a:rPr>
              <a:t>	</a:t>
            </a:r>
            <a:r>
              <a:rPr lang="en-US" i="1" dirty="0" smtClean="0"/>
              <a:t>Calculated </a:t>
            </a:r>
            <a:r>
              <a:rPr lang="en-US" i="1" dirty="0"/>
              <a:t>mean </a:t>
            </a:r>
            <a:r>
              <a:rPr lang="en-US" i="1" dirty="0" err="1"/>
              <a:t>Mn</a:t>
            </a:r>
            <a:r>
              <a:rPr lang="en-US" i="1" dirty="0"/>
              <a:t> intakes from SB/RB by </a:t>
            </a:r>
            <a:r>
              <a:rPr lang="en-US" i="1" dirty="0" smtClean="0"/>
              <a:t>infants, 0.78 L formula/day, </a:t>
            </a:r>
            <a:r>
              <a:rPr lang="en-US" i="1" dirty="0"/>
              <a:t>approached the </a:t>
            </a:r>
            <a:r>
              <a:rPr lang="en-US" i="1" dirty="0" smtClean="0"/>
              <a:t>	Tolerable Upper </a:t>
            </a:r>
            <a:r>
              <a:rPr lang="en-US" i="1" dirty="0"/>
              <a:t>Intake </a:t>
            </a:r>
            <a:r>
              <a:rPr lang="en-US" i="1" dirty="0" smtClean="0"/>
              <a:t>Level </a:t>
            </a:r>
            <a:r>
              <a:rPr lang="en-US" i="1" dirty="0"/>
              <a:t>(</a:t>
            </a:r>
            <a:r>
              <a:rPr lang="en-US" i="1" dirty="0" smtClean="0"/>
              <a:t>UL). See reference.</a:t>
            </a:r>
            <a:endParaRPr lang="en-US" sz="2200" i="1" dirty="0">
              <a:latin typeface="Arial" panose="020B0604020202020204" pitchFamily="34" charset="0"/>
              <a:cs typeface="Arial" panose="020B0604020202020204" pitchFamily="34" charset="0"/>
            </a:endParaRPr>
          </a:p>
          <a:p>
            <a:pPr lvl="1">
              <a:buClr>
                <a:schemeClr val="accent1"/>
              </a:buClr>
              <a:buFont typeface="Wingdings" panose="05000000000000000000" pitchFamily="2" charset="2"/>
              <a:buChar char="§"/>
            </a:pPr>
            <a:r>
              <a:rPr lang="en-US" sz="2200" dirty="0">
                <a:latin typeface="Arial" panose="020B0604020202020204" pitchFamily="34" charset="0"/>
                <a:cs typeface="Arial" panose="020B0604020202020204" pitchFamily="34" charset="0"/>
              </a:rPr>
              <a:t>Water containing over </a:t>
            </a:r>
            <a:r>
              <a:rPr lang="en-US" sz="2200" b="1" dirty="0">
                <a:latin typeface="Arial" panose="020B0604020202020204" pitchFamily="34" charset="0"/>
                <a:cs typeface="Arial" panose="020B0604020202020204" pitchFamily="34" charset="0"/>
              </a:rPr>
              <a:t>1,000 </a:t>
            </a:r>
            <a:r>
              <a:rPr lang="en-US" sz="2200" b="1" dirty="0">
                <a:latin typeface="Symbol" panose="05050102010706020507" pitchFamily="18" charset="2"/>
                <a:cs typeface="Arial" panose="020B0604020202020204" pitchFamily="34" charset="0"/>
              </a:rPr>
              <a:t>m</a:t>
            </a:r>
            <a:r>
              <a:rPr lang="en-US" sz="2200" b="1" dirty="0">
                <a:latin typeface="Arial" panose="020B0604020202020204" pitchFamily="34" charset="0"/>
                <a:cs typeface="Arial" panose="020B0604020202020204" pitchFamily="34" charset="0"/>
              </a:rPr>
              <a:t>g/L </a:t>
            </a:r>
            <a:r>
              <a:rPr lang="en-US" sz="2200" b="1" dirty="0" smtClean="0">
                <a:latin typeface="Arial" panose="020B0604020202020204" pitchFamily="34" charset="0"/>
                <a:cs typeface="Arial" panose="020B0604020202020204" pitchFamily="34" charset="0"/>
              </a:rPr>
              <a:t>should </a:t>
            </a:r>
            <a:r>
              <a:rPr lang="en-US" sz="2200" b="1" dirty="0">
                <a:latin typeface="Arial" panose="020B0604020202020204" pitchFamily="34" charset="0"/>
                <a:cs typeface="Arial" panose="020B0604020202020204" pitchFamily="34" charset="0"/>
              </a:rPr>
              <a:t>not be consumed by anyone</a:t>
            </a:r>
            <a:r>
              <a:rPr lang="en-US" sz="2200" dirty="0">
                <a:latin typeface="Arial" panose="020B0604020202020204" pitchFamily="34" charset="0"/>
                <a:cs typeface="Arial" panose="020B0604020202020204" pitchFamily="34" charset="0"/>
              </a:rPr>
              <a:t> in the community and may negatively impact the nervous system. Use treated or alternative water. </a:t>
            </a:r>
            <a:r>
              <a:rPr lang="en-US" sz="2200" dirty="0" smtClean="0">
                <a:solidFill>
                  <a:schemeClr val="accent1"/>
                </a:solidFill>
                <a:latin typeface="Arial" panose="020B0604020202020204" pitchFamily="34" charset="0"/>
                <a:cs typeface="Arial" panose="020B0604020202020204" pitchFamily="34" charset="0"/>
              </a:rPr>
              <a:t>PUBLIC NOTICE </a:t>
            </a:r>
            <a:endParaRPr lang="en-US" sz="2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85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651" y="445690"/>
            <a:ext cx="10289961" cy="1280890"/>
          </a:xfrm>
        </p:spPr>
        <p:txBody>
          <a:bodyPr>
            <a:normAutofit/>
          </a:bodyPr>
          <a:lstStyle/>
          <a:p>
            <a:r>
              <a:rPr lang="en-US" sz="2800" b="1" dirty="0" smtClean="0">
                <a:latin typeface="Arial" panose="020B0604020202020204" pitchFamily="34" charset="0"/>
                <a:cs typeface="Arial" panose="020B0604020202020204" pitchFamily="34" charset="0"/>
              </a:rPr>
              <a:t>Manganese Sampling Event (Spring 2020)</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5683" y="1915234"/>
            <a:ext cx="6248574" cy="4403679"/>
          </a:xfrm>
        </p:spPr>
        <p:txBody>
          <a:bodyPr>
            <a:normAutofit fontScale="70000" lnSpcReduction="20000"/>
          </a:bodyPr>
          <a:lstStyle/>
          <a:p>
            <a:pPr marL="509588" indent="-342900">
              <a:buClr>
                <a:schemeClr val="accent1"/>
              </a:buClr>
              <a:buFont typeface="Wingdings" panose="05000000000000000000" pitchFamily="2" charset="2"/>
              <a:buChar char="§"/>
            </a:pPr>
            <a:r>
              <a:rPr lang="en-US" sz="3100" dirty="0" smtClean="0">
                <a:latin typeface="Arial" panose="020B0604020202020204" pitchFamily="34" charset="0"/>
                <a:cs typeface="Arial" panose="020B0604020202020204" pitchFamily="34" charset="0"/>
              </a:rPr>
              <a:t>Sample kits were mailed to all (584) systems serving </a:t>
            </a:r>
            <a:r>
              <a:rPr lang="en-US" sz="3100" dirty="0">
                <a:latin typeface="Arial" panose="020B0604020202020204" pitchFamily="34" charset="0"/>
                <a:cs typeface="Arial" panose="020B0604020202020204" pitchFamily="34" charset="0"/>
              </a:rPr>
              <a:t>&gt;</a:t>
            </a:r>
            <a:r>
              <a:rPr lang="en-US" sz="3100" dirty="0" smtClean="0">
                <a:latin typeface="Arial" panose="020B0604020202020204" pitchFamily="34" charset="0"/>
                <a:cs typeface="Arial" panose="020B0604020202020204" pitchFamily="34" charset="0"/>
              </a:rPr>
              <a:t>10,000 </a:t>
            </a:r>
            <a:r>
              <a:rPr lang="en-US" sz="3100" dirty="0" err="1" smtClean="0">
                <a:latin typeface="Arial" panose="020B0604020202020204" pitchFamily="34" charset="0"/>
                <a:cs typeface="Arial" panose="020B0604020202020204" pitchFamily="34" charset="0"/>
              </a:rPr>
              <a:t>ppl</a:t>
            </a:r>
            <a:r>
              <a:rPr lang="en-US" sz="3100" dirty="0" smtClean="0">
                <a:latin typeface="Arial" panose="020B0604020202020204" pitchFamily="34" charset="0"/>
                <a:cs typeface="Arial" panose="020B0604020202020204" pitchFamily="34" charset="0"/>
              </a:rPr>
              <a:t>. </a:t>
            </a:r>
            <a:endParaRPr lang="en-US" sz="3100" dirty="0" smtClean="0">
              <a:solidFill>
                <a:srgbClr val="FF0000"/>
              </a:solidFill>
              <a:latin typeface="Arial" panose="020B0604020202020204" pitchFamily="34" charset="0"/>
              <a:cs typeface="Arial" panose="020B0604020202020204" pitchFamily="34" charset="0"/>
            </a:endParaRPr>
          </a:p>
          <a:p>
            <a:pPr marL="509588" indent="-342900">
              <a:buClr>
                <a:schemeClr val="accent1"/>
              </a:buClr>
              <a:buFont typeface="Wingdings" panose="05000000000000000000" pitchFamily="2" charset="2"/>
              <a:buChar char="§"/>
            </a:pPr>
            <a:r>
              <a:rPr lang="en-US" sz="3100" dirty="0" smtClean="0">
                <a:latin typeface="Arial" panose="020B0604020202020204" pitchFamily="34" charset="0"/>
                <a:cs typeface="Arial" panose="020B0604020202020204" pitchFamily="34" charset="0"/>
              </a:rPr>
              <a:t>Kits, sample analysis, and return postage was paid.</a:t>
            </a:r>
          </a:p>
          <a:p>
            <a:pPr marL="509588" indent="-342900">
              <a:buClr>
                <a:schemeClr val="accent1"/>
              </a:buClr>
              <a:buFont typeface="Wingdings" panose="05000000000000000000" pitchFamily="2" charset="2"/>
              <a:buChar char="§"/>
            </a:pPr>
            <a:r>
              <a:rPr lang="en-US" sz="3100" b="1" smtClean="0">
                <a:solidFill>
                  <a:schemeClr val="accent1"/>
                </a:solidFill>
                <a:latin typeface="Arial" panose="020B0604020202020204" pitchFamily="34" charset="0"/>
                <a:cs typeface="Arial" panose="020B0604020202020204" pitchFamily="34" charset="0"/>
              </a:rPr>
              <a:t>96</a:t>
            </a:r>
            <a:r>
              <a:rPr lang="en-US" sz="3100" b="1" smtClean="0">
                <a:solidFill>
                  <a:schemeClr val="accent1"/>
                </a:solidFill>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Participation rate in this voluntary sampling event.</a:t>
            </a:r>
          </a:p>
          <a:p>
            <a:pPr marL="509588" indent="-342900">
              <a:buClr>
                <a:schemeClr val="accent1"/>
              </a:buClr>
              <a:buFont typeface="Wingdings" panose="05000000000000000000" pitchFamily="2" charset="2"/>
              <a:buChar char="§"/>
            </a:pPr>
            <a:r>
              <a:rPr lang="en-US" sz="3100" dirty="0" smtClean="0">
                <a:latin typeface="Arial" panose="020B0604020202020204" pitchFamily="34" charset="0"/>
                <a:cs typeface="Arial" panose="020B0604020202020204" pitchFamily="34" charset="0"/>
              </a:rPr>
              <a:t>Results were used to:</a:t>
            </a:r>
          </a:p>
          <a:p>
            <a:pPr marL="829628" lvl="1" indent="-342900">
              <a:buClr>
                <a:schemeClr val="accent1"/>
              </a:buClr>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Provide public notice per EPA &amp; State recommendation.</a:t>
            </a:r>
          </a:p>
          <a:p>
            <a:pPr marL="829628" lvl="1" indent="-342900">
              <a:buClr>
                <a:schemeClr val="accent1"/>
              </a:buClr>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Prepare a GIS map to identify geological formations &amp; depth for high </a:t>
            </a:r>
            <a:r>
              <a:rPr lang="en-US" sz="2600" dirty="0" err="1" smtClean="0">
                <a:latin typeface="Arial" panose="020B0604020202020204" pitchFamily="34" charset="0"/>
                <a:cs typeface="Arial" panose="020B0604020202020204" pitchFamily="34" charset="0"/>
              </a:rPr>
              <a:t>Mn</a:t>
            </a:r>
            <a:r>
              <a:rPr lang="en-US" sz="2600" dirty="0" smtClean="0">
                <a:latin typeface="Arial" panose="020B0604020202020204" pitchFamily="34" charset="0"/>
                <a:cs typeface="Arial" panose="020B0604020202020204" pitchFamily="34" charset="0"/>
              </a:rPr>
              <a:t> levels.</a:t>
            </a:r>
          </a:p>
          <a:p>
            <a:pPr marL="829628" lvl="1" indent="-342900">
              <a:buClr>
                <a:schemeClr val="accent1"/>
              </a:buClr>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Encourage private well owners in these areas to test.</a:t>
            </a:r>
          </a:p>
          <a:p>
            <a:pPr marL="829628" lvl="1" indent="-342900">
              <a:buClr>
                <a:schemeClr val="accent1"/>
              </a:buClr>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Inform communities when new wells are proposed.</a:t>
            </a:r>
          </a:p>
          <a:p>
            <a:pPr lvl="1">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257" y="2223732"/>
            <a:ext cx="4876800" cy="2628900"/>
          </a:xfrm>
          <a:prstGeom prst="rect">
            <a:avLst/>
          </a:prstGeom>
        </p:spPr>
      </p:pic>
    </p:spTree>
    <p:extLst>
      <p:ext uri="{BB962C8B-B14F-4D97-AF65-F5344CB8AC3E}">
        <p14:creationId xmlns:p14="http://schemas.microsoft.com/office/powerpoint/2010/main" val="414915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anose="020B0604020202020204" pitchFamily="34" charset="0"/>
                <a:cs typeface="Arial" panose="020B0604020202020204" pitchFamily="34" charset="0"/>
              </a:rPr>
              <a:t>Manganese sampling results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0" y="1714500"/>
            <a:ext cx="9144000" cy="3397827"/>
          </a:xfrm>
        </p:spPr>
        <p:txBody>
          <a:bodyPr>
            <a:noAutofit/>
          </a:bodyPr>
          <a:lstStyle/>
          <a:p>
            <a:pPr>
              <a:buClr>
                <a:schemeClr val="accent1"/>
              </a:buClr>
            </a:pPr>
            <a:r>
              <a:rPr lang="en-US" sz="2400" dirty="0" smtClean="0">
                <a:latin typeface="Arial" panose="020B0604020202020204" pitchFamily="34" charset="0"/>
                <a:cs typeface="Arial" panose="020B0604020202020204" pitchFamily="34" charset="0"/>
              </a:rPr>
              <a:t>515 Systems serving &lt;10,000 participated</a:t>
            </a:r>
          </a:p>
          <a:p>
            <a:pPr>
              <a:buClr>
                <a:schemeClr val="accent1"/>
              </a:buClr>
            </a:pPr>
            <a:r>
              <a:rPr lang="en-US" sz="2400" dirty="0" smtClean="0">
                <a:latin typeface="Arial" panose="020B0604020202020204" pitchFamily="34" charset="0"/>
                <a:cs typeface="Arial" panose="020B0604020202020204" pitchFamily="34" charset="0"/>
              </a:rPr>
              <a:t>EPA sampled those serving &gt;10,000 (treatment plants in place)</a:t>
            </a:r>
          </a:p>
          <a:p>
            <a:pPr>
              <a:buClr>
                <a:schemeClr val="accent1"/>
              </a:buClr>
            </a:pPr>
            <a:r>
              <a:rPr lang="en-US" sz="2400" dirty="0">
                <a:latin typeface="Arial" panose="020B0604020202020204" pitchFamily="34" charset="0"/>
                <a:cs typeface="Arial" panose="020B0604020202020204" pitchFamily="34" charset="0"/>
              </a:rPr>
              <a:t>1,334 </a:t>
            </a:r>
            <a:r>
              <a:rPr lang="en-US" sz="2400" dirty="0" smtClean="0">
                <a:latin typeface="Arial" panose="020B0604020202020204" pitchFamily="34" charset="0"/>
                <a:cs typeface="Arial" panose="020B0604020202020204" pitchFamily="34" charset="0"/>
              </a:rPr>
              <a:t>sample </a:t>
            </a:r>
            <a:r>
              <a:rPr lang="en-US" sz="2400" dirty="0">
                <a:latin typeface="Arial" panose="020B0604020202020204" pitchFamily="34" charset="0"/>
                <a:cs typeface="Arial" panose="020B0604020202020204" pitchFamily="34" charset="0"/>
              </a:rPr>
              <a:t>kits </a:t>
            </a:r>
            <a:r>
              <a:rPr lang="en-US" sz="2400" dirty="0" smtClean="0">
                <a:latin typeface="Arial" panose="020B0604020202020204" pitchFamily="34" charset="0"/>
                <a:cs typeface="Arial" panose="020B0604020202020204" pitchFamily="34" charset="0"/>
              </a:rPr>
              <a:t>sent </a:t>
            </a:r>
            <a:endParaRPr lang="en-US" sz="2400" dirty="0">
              <a:latin typeface="Arial" panose="020B0604020202020204" pitchFamily="34" charset="0"/>
              <a:cs typeface="Arial" panose="020B0604020202020204" pitchFamily="34" charset="0"/>
            </a:endParaRPr>
          </a:p>
          <a:p>
            <a:pPr>
              <a:buClr>
                <a:schemeClr val="accent1"/>
              </a:buClr>
            </a:pPr>
            <a:r>
              <a:rPr lang="en-US" sz="2400" dirty="0" smtClean="0">
                <a:latin typeface="Arial" panose="020B0604020202020204" pitchFamily="34" charset="0"/>
                <a:cs typeface="Arial" panose="020B0604020202020204" pitchFamily="34" charset="0"/>
              </a:rPr>
              <a:t>64 Public </a:t>
            </a:r>
            <a:r>
              <a:rPr lang="en-US" sz="2400" dirty="0">
                <a:latin typeface="Arial" panose="020B0604020202020204" pitchFamily="34" charset="0"/>
                <a:cs typeface="Arial" panose="020B0604020202020204" pitchFamily="34" charset="0"/>
              </a:rPr>
              <a:t>notice advisories </a:t>
            </a:r>
            <a:r>
              <a:rPr lang="en-US" sz="2400" dirty="0" smtClean="0">
                <a:latin typeface="Arial" panose="020B0604020202020204" pitchFamily="34" charset="0"/>
                <a:cs typeface="Arial" panose="020B0604020202020204" pitchFamily="34" charset="0"/>
              </a:rPr>
              <a:t>issued (300-999 </a:t>
            </a:r>
            <a:r>
              <a:rPr lang="en-US" sz="2400" dirty="0" smtClean="0">
                <a:latin typeface="Symbol" panose="05050102010706020507" pitchFamily="18" charset="2"/>
                <a:cs typeface="Arial" panose="020B0604020202020204" pitchFamily="34" charset="0"/>
              </a:rPr>
              <a:t>m</a:t>
            </a:r>
            <a:r>
              <a:rPr lang="en-US" sz="2400" dirty="0" smtClean="0">
                <a:latin typeface="Arial" panose="020B0604020202020204" pitchFamily="34" charset="0"/>
                <a:cs typeface="Arial" panose="020B0604020202020204" pitchFamily="34" charset="0"/>
              </a:rPr>
              <a:t>g/L </a:t>
            </a:r>
            <a:r>
              <a:rPr lang="en-US" sz="2400" dirty="0" err="1" smtClean="0">
                <a:latin typeface="Arial" panose="020B0604020202020204" pitchFamily="34" charset="0"/>
                <a:cs typeface="Arial" panose="020B0604020202020204" pitchFamily="34" charset="0"/>
              </a:rPr>
              <a:t>Mn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buClr>
                <a:schemeClr val="accent1"/>
              </a:buClr>
            </a:pPr>
            <a:r>
              <a:rPr lang="en-US" sz="2400" dirty="0" smtClean="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Public </a:t>
            </a:r>
            <a:r>
              <a:rPr lang="en-US" sz="2400" dirty="0">
                <a:latin typeface="Arial" panose="020B0604020202020204" pitchFamily="34" charset="0"/>
                <a:cs typeface="Arial" panose="020B0604020202020204" pitchFamily="34" charset="0"/>
              </a:rPr>
              <a:t>notice advisories </a:t>
            </a:r>
            <a:r>
              <a:rPr lang="en-US" sz="2400" dirty="0" smtClean="0">
                <a:latin typeface="Arial" panose="020B0604020202020204" pitchFamily="34" charset="0"/>
                <a:cs typeface="Arial" panose="020B0604020202020204" pitchFamily="34" charset="0"/>
              </a:rPr>
              <a:t>issued (&gt;1,000 </a:t>
            </a:r>
            <a:r>
              <a:rPr lang="en-US" sz="2400" dirty="0" smtClean="0">
                <a:latin typeface="Symbol" panose="05050102010706020507" pitchFamily="18" charset="2"/>
                <a:cs typeface="Arial" panose="020B0604020202020204" pitchFamily="34" charset="0"/>
              </a:rPr>
              <a:t>m</a:t>
            </a:r>
            <a:r>
              <a:rPr lang="en-US" sz="2400" dirty="0" smtClean="0">
                <a:latin typeface="Arial" panose="020B0604020202020204" pitchFamily="34" charset="0"/>
                <a:cs typeface="Arial" panose="020B0604020202020204" pitchFamily="34" charset="0"/>
              </a:rPr>
              <a:t>g/L </a:t>
            </a:r>
            <a:r>
              <a:rPr lang="en-US" sz="2400" dirty="0" err="1" smtClean="0">
                <a:latin typeface="Arial" panose="020B0604020202020204" pitchFamily="34" charset="0"/>
                <a:cs typeface="Arial" panose="020B0604020202020204" pitchFamily="34" charset="0"/>
              </a:rPr>
              <a:t>Mn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buClr>
                <a:schemeClr val="accent1"/>
              </a:buClr>
            </a:pPr>
            <a:r>
              <a:rPr lang="en-US" sz="2400" dirty="0" smtClean="0">
                <a:latin typeface="Arial" panose="020B0604020202020204" pitchFamily="34" charset="0"/>
                <a:cs typeface="Arial" panose="020B0604020202020204" pitchFamily="34" charset="0"/>
              </a:rPr>
              <a:t>27</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Treatment </a:t>
            </a:r>
            <a:r>
              <a:rPr lang="en-US" sz="2400" dirty="0">
                <a:latin typeface="Arial" panose="020B0604020202020204" pitchFamily="34" charset="0"/>
                <a:cs typeface="Arial" panose="020B0604020202020204" pitchFamily="34" charset="0"/>
              </a:rPr>
              <a:t>plants removing manganese to safe levels (no public </a:t>
            </a:r>
            <a:r>
              <a:rPr lang="en-US" sz="2400" dirty="0" smtClean="0">
                <a:latin typeface="Arial" panose="020B0604020202020204" pitchFamily="34" charset="0"/>
                <a:cs typeface="Arial" panose="020B0604020202020204" pitchFamily="34" charset="0"/>
              </a:rPr>
              <a:t>notice)</a:t>
            </a:r>
          </a:p>
        </p:txBody>
      </p:sp>
    </p:spTree>
    <p:extLst>
      <p:ext uri="{BB962C8B-B14F-4D97-AF65-F5344CB8AC3E}">
        <p14:creationId xmlns:p14="http://schemas.microsoft.com/office/powerpoint/2010/main" val="166336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64" t="3670" r="2403" b="5205"/>
          <a:stretch/>
        </p:blipFill>
        <p:spPr bwMode="auto">
          <a:xfrm>
            <a:off x="579120" y="1015841"/>
            <a:ext cx="7228522" cy="482631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8417242" y="1404461"/>
            <a:ext cx="3378518" cy="3825343"/>
          </a:xfrm>
          <a:prstGeom prst="rect">
            <a:avLst/>
          </a:prstGeom>
        </p:spPr>
        <p:txBody>
          <a:bodyPr wrap="square">
            <a:spAutoFit/>
          </a:bodyPr>
          <a:lstStyle/>
          <a:p>
            <a:pPr>
              <a:lnSpc>
                <a:spcPct val="107000"/>
              </a:lnSpc>
              <a:spcAft>
                <a:spcPts val="800"/>
              </a:spcAft>
            </a:pPr>
            <a:r>
              <a:rPr lang="en-US" sz="2400" dirty="0" smtClean="0">
                <a:latin typeface="Arial" panose="020B0604020202020204" pitchFamily="34" charset="0"/>
                <a:ea typeface="Calibri" panose="020F0502020204030204" pitchFamily="34" charset="0"/>
                <a:cs typeface="Arial" panose="020B0604020202020204" pitchFamily="34" charset="0"/>
              </a:rPr>
              <a:t>Most </a:t>
            </a:r>
            <a:r>
              <a:rPr lang="en-US" sz="2400" dirty="0">
                <a:latin typeface="Arial" panose="020B0604020202020204" pitchFamily="34" charset="0"/>
                <a:ea typeface="Calibri" panose="020F0502020204030204" pitchFamily="34" charset="0"/>
                <a:cs typeface="Arial" panose="020B0604020202020204" pitchFamily="34" charset="0"/>
              </a:rPr>
              <a:t>of the highest concentrations were detected in wells less than 100 feet deep. </a:t>
            </a:r>
            <a:endParaRPr lang="en-US" sz="24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4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Although rare, high concentrations were detected at all depths examined.</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860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724" t="3262" r="1923" b="3778"/>
          <a:stretch/>
        </p:blipFill>
        <p:spPr bwMode="auto">
          <a:xfrm>
            <a:off x="624840" y="762000"/>
            <a:ext cx="6597967" cy="530352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481886" y="762000"/>
            <a:ext cx="4329114" cy="5548250"/>
          </a:xfrm>
          <a:prstGeom prst="rect">
            <a:avLst/>
          </a:prstGeom>
        </p:spPr>
        <p:txBody>
          <a:bodyPr wrap="square">
            <a:spAutoFit/>
          </a:bodyPr>
          <a:lstStyle/>
          <a:p>
            <a:pPr>
              <a:lnSpc>
                <a:spcPct val="107000"/>
              </a:lnSpc>
              <a:spcAft>
                <a:spcPts val="800"/>
              </a:spcAft>
            </a:pPr>
            <a:r>
              <a:rPr lang="en-US" sz="2200" dirty="0" smtClean="0">
                <a:latin typeface="Arial" panose="020B0604020202020204" pitchFamily="34" charset="0"/>
                <a:ea typeface="Calibri" panose="020F0502020204030204" pitchFamily="34" charset="0"/>
                <a:cs typeface="Arial" panose="020B0604020202020204" pitchFamily="34" charset="0"/>
              </a:rPr>
              <a:t>The </a:t>
            </a:r>
            <a:r>
              <a:rPr lang="en-US" sz="2200" dirty="0">
                <a:latin typeface="Arial" panose="020B0604020202020204" pitchFamily="34" charset="0"/>
                <a:ea typeface="Calibri" panose="020F0502020204030204" pitchFamily="34" charset="0"/>
                <a:cs typeface="Arial" panose="020B0604020202020204" pitchFamily="34" charset="0"/>
              </a:rPr>
              <a:t>wells drawing from recent alluvial deposits were almost all less than 100 feet deep.  </a:t>
            </a:r>
            <a:endParaRPr lang="en-US" sz="22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2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200" dirty="0" smtClean="0">
                <a:latin typeface="Arial" panose="020B0604020202020204" pitchFamily="34" charset="0"/>
                <a:ea typeface="Calibri" panose="020F0502020204030204" pitchFamily="34" charset="0"/>
                <a:cs typeface="Arial" panose="020B0604020202020204" pitchFamily="34" charset="0"/>
              </a:rPr>
              <a:t>Statistically</a:t>
            </a:r>
            <a:r>
              <a:rPr lang="en-US" sz="2200" dirty="0">
                <a:latin typeface="Arial" panose="020B0604020202020204" pitchFamily="34" charset="0"/>
                <a:ea typeface="Calibri" panose="020F0502020204030204" pitchFamily="34" charset="0"/>
                <a:cs typeface="Arial" panose="020B0604020202020204" pitchFamily="34" charset="0"/>
              </a:rPr>
              <a:t>, the recent alluvial wells were shallower than all other </a:t>
            </a:r>
            <a:r>
              <a:rPr lang="en-US" sz="2200" dirty="0" smtClean="0">
                <a:latin typeface="Arial" panose="020B0604020202020204" pitchFamily="34" charset="0"/>
                <a:ea typeface="Calibri" panose="020F0502020204030204" pitchFamily="34" charset="0"/>
                <a:cs typeface="Arial" panose="020B0604020202020204" pitchFamily="34" charset="0"/>
              </a:rPr>
              <a:t>wells.  </a:t>
            </a:r>
          </a:p>
          <a:p>
            <a:pPr>
              <a:lnSpc>
                <a:spcPct val="107000"/>
              </a:lnSpc>
              <a:spcAft>
                <a:spcPts val="800"/>
              </a:spcAft>
            </a:pPr>
            <a:endParaRPr lang="en-US" sz="22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200" dirty="0">
                <a:latin typeface="Arial" panose="020B0604020202020204" pitchFamily="34" charset="0"/>
                <a:ea typeface="Calibri" panose="020F0502020204030204" pitchFamily="34" charset="0"/>
                <a:cs typeface="Arial" panose="020B0604020202020204" pitchFamily="34" charset="0"/>
              </a:rPr>
              <a:t>I</a:t>
            </a:r>
            <a:r>
              <a:rPr lang="en-US" sz="2200" dirty="0" smtClean="0">
                <a:latin typeface="Arial" panose="020B0604020202020204" pitchFamily="34" charset="0"/>
                <a:ea typeface="Calibri" panose="020F0502020204030204" pitchFamily="34" charset="0"/>
                <a:cs typeface="Arial" panose="020B0604020202020204" pitchFamily="34" charset="0"/>
              </a:rPr>
              <a:t>t </a:t>
            </a:r>
            <a:r>
              <a:rPr lang="en-US" sz="2200" dirty="0">
                <a:latin typeface="Arial" panose="020B0604020202020204" pitchFamily="34" charset="0"/>
                <a:ea typeface="Calibri" panose="020F0502020204030204" pitchFamily="34" charset="0"/>
                <a:cs typeface="Arial" panose="020B0604020202020204" pitchFamily="34" charset="0"/>
              </a:rPr>
              <a:t>is important to make sure that detected differences in manganese among </a:t>
            </a:r>
            <a:r>
              <a:rPr lang="en-US" sz="2200" dirty="0" smtClean="0">
                <a:latin typeface="Arial" panose="020B0604020202020204" pitchFamily="34" charset="0"/>
                <a:ea typeface="Calibri" panose="020F0502020204030204" pitchFamily="34" charset="0"/>
                <a:cs typeface="Arial" panose="020B0604020202020204" pitchFamily="34" charset="0"/>
              </a:rPr>
              <a:t>the formations </a:t>
            </a:r>
            <a:r>
              <a:rPr lang="en-US" sz="2200" dirty="0">
                <a:latin typeface="Arial" panose="020B0604020202020204" pitchFamily="34" charset="0"/>
                <a:ea typeface="Calibri" panose="020F0502020204030204" pitchFamily="34" charset="0"/>
                <a:cs typeface="Arial" panose="020B0604020202020204" pitchFamily="34" charset="0"/>
              </a:rPr>
              <a:t>are not being mistaken for differences in well depth.</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753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365" t="3874" r="2083" b="3574"/>
          <a:stretch/>
        </p:blipFill>
        <p:spPr bwMode="auto">
          <a:xfrm>
            <a:off x="457200" y="929640"/>
            <a:ext cx="6650355" cy="530352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275195" y="461187"/>
            <a:ext cx="4718685" cy="6240426"/>
          </a:xfrm>
          <a:prstGeom prst="rect">
            <a:avLst/>
          </a:prstGeom>
        </p:spPr>
        <p:txBody>
          <a:bodyPr wrap="square">
            <a:spAutoFit/>
          </a:bodyPr>
          <a:lstStyle/>
          <a:p>
            <a:pPr>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 wells drawing from the recent alluvial deposits typically had the highest concentrations of manganese.  </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M</a:t>
            </a:r>
            <a:r>
              <a:rPr lang="en-US" sz="2000" dirty="0" smtClean="0">
                <a:latin typeface="Arial" panose="020B0604020202020204" pitchFamily="34" charset="0"/>
                <a:ea typeface="Calibri" panose="020F0502020204030204" pitchFamily="34" charset="0"/>
                <a:cs typeface="Arial" panose="020B0604020202020204" pitchFamily="34" charset="0"/>
              </a:rPr>
              <a:t>ost </a:t>
            </a:r>
            <a:r>
              <a:rPr lang="en-US" sz="2000" dirty="0">
                <a:latin typeface="Arial" panose="020B0604020202020204" pitchFamily="34" charset="0"/>
                <a:ea typeface="Calibri" panose="020F0502020204030204" pitchFamily="34" charset="0"/>
                <a:cs typeface="Arial" panose="020B0604020202020204" pitchFamily="34" charset="0"/>
              </a:rPr>
              <a:t>of the wells </a:t>
            </a:r>
            <a:r>
              <a:rPr lang="en-US" sz="2000" dirty="0" smtClean="0">
                <a:latin typeface="Arial" panose="020B0604020202020204" pitchFamily="34" charset="0"/>
                <a:ea typeface="Calibri" panose="020F0502020204030204" pitchFamily="34" charset="0"/>
                <a:cs typeface="Arial" panose="020B0604020202020204" pitchFamily="34" charset="0"/>
              </a:rPr>
              <a:t>exceeding 1,000 </a:t>
            </a:r>
            <a:r>
              <a:rPr lang="en-US" sz="2000" dirty="0">
                <a:latin typeface="Arial" panose="020B0604020202020204" pitchFamily="34" charset="0"/>
                <a:ea typeface="Calibri" panose="020F0502020204030204" pitchFamily="34" charset="0"/>
                <a:cs typeface="Arial" panose="020B0604020202020204" pitchFamily="34" charset="0"/>
              </a:rPr>
              <a:t>µg/L were drawing from the Pleistocene and recent alluvial </a:t>
            </a:r>
            <a:r>
              <a:rPr lang="en-US" sz="2000" dirty="0" smtClean="0">
                <a:latin typeface="Arial" panose="020B0604020202020204" pitchFamily="34" charset="0"/>
                <a:ea typeface="Calibri" panose="020F0502020204030204" pitchFamily="34" charset="0"/>
                <a:cs typeface="Arial" panose="020B0604020202020204" pitchFamily="34" charset="0"/>
              </a:rPr>
              <a:t>deposits.</a:t>
            </a:r>
          </a:p>
          <a:p>
            <a:pPr>
              <a:lnSpc>
                <a:spcPct val="107000"/>
              </a:lnSpc>
              <a:spcAft>
                <a:spcPts val="800"/>
              </a:spcAft>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I</a:t>
            </a:r>
            <a:r>
              <a:rPr lang="en-US" sz="2000" dirty="0" smtClean="0">
                <a:latin typeface="Arial" panose="020B0604020202020204" pitchFamily="34" charset="0"/>
                <a:ea typeface="Calibri" panose="020F0502020204030204" pitchFamily="34" charset="0"/>
                <a:cs typeface="Arial" panose="020B0604020202020204" pitchFamily="34" charset="0"/>
              </a:rPr>
              <a:t>t </a:t>
            </a:r>
            <a:r>
              <a:rPr lang="en-US" sz="2000" dirty="0">
                <a:latin typeface="Arial" panose="020B0604020202020204" pitchFamily="34" charset="0"/>
                <a:ea typeface="Calibri" panose="020F0502020204030204" pitchFamily="34" charset="0"/>
                <a:cs typeface="Arial" panose="020B0604020202020204" pitchFamily="34" charset="0"/>
              </a:rPr>
              <a:t>appeared that the manganese differences among the geology of the wells did not match the depth differences among wells, as Paleovalley wells were quite deep and also had relatively higher concentrations of manganese. </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(widescreen)(3)</Template>
  <TotalTime>709</TotalTime>
  <Words>533</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Calibri Light</vt:lpstr>
      <vt:lpstr>Symbol</vt:lpstr>
      <vt:lpstr>Times New Roman</vt:lpstr>
      <vt:lpstr>Wingdings</vt:lpstr>
      <vt:lpstr>Health Fitness 16x9</vt:lpstr>
      <vt:lpstr>Manganese in Nebraska drinking water</vt:lpstr>
      <vt:lpstr> Presentation Outline</vt:lpstr>
      <vt:lpstr>Why an assessment for manganese? </vt:lpstr>
      <vt:lpstr> What Mn levels are considered high in ne? </vt:lpstr>
      <vt:lpstr>Manganese Sampling Event (Spring 2020)</vt:lpstr>
      <vt:lpstr>Manganese sampling results</vt:lpstr>
      <vt:lpstr>PowerPoint Presentation</vt:lpstr>
      <vt:lpstr>PowerPoint Presentation</vt:lpstr>
      <vt:lpstr>PowerPoint Presentation</vt:lpstr>
      <vt:lpstr>PowerPoint Presentation</vt:lpstr>
      <vt:lpstr>PowerPoint Presentation</vt:lpstr>
      <vt:lpstr>Sue.Dempsey@Nebraska.gov</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Drinking Water in Nebraska</dc:title>
  <dc:creator>Sue Dempsey</dc:creator>
  <cp:lastModifiedBy>Sue Dempsey</cp:lastModifiedBy>
  <cp:revision>24</cp:revision>
  <dcterms:created xsi:type="dcterms:W3CDTF">2020-10-08T15:30:29Z</dcterms:created>
  <dcterms:modified xsi:type="dcterms:W3CDTF">2021-05-11T21:13:09Z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