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7" r:id="rId4"/>
    <p:sldId id="260" r:id="rId5"/>
    <p:sldId id="288" r:id="rId6"/>
    <p:sldId id="290" r:id="rId7"/>
    <p:sldId id="289" r:id="rId8"/>
    <p:sldId id="264" r:id="rId9"/>
    <p:sldId id="291" r:id="rId10"/>
    <p:sldId id="269" r:id="rId11"/>
    <p:sldId id="292" r:id="rId12"/>
    <p:sldId id="271" r:id="rId13"/>
    <p:sldId id="272" r:id="rId14"/>
    <p:sldId id="293" r:id="rId15"/>
    <p:sldId id="294" r:id="rId16"/>
    <p:sldId id="275" r:id="rId17"/>
    <p:sldId id="277" r:id="rId18"/>
    <p:sldId id="295" r:id="rId19"/>
    <p:sldId id="296" r:id="rId20"/>
    <p:sldId id="280" r:id="rId21"/>
    <p:sldId id="281" r:id="rId22"/>
    <p:sldId id="282" r:id="rId23"/>
    <p:sldId id="283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3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86612" cy="6854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6200" y="17541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200" y="19842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6200" y="24414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6200" y="28986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76200" y="3358896"/>
            <a:ext cx="152400" cy="149860"/>
          </a:xfrm>
          <a:custGeom>
            <a:avLst/>
            <a:gdLst/>
            <a:ahLst/>
            <a:cxnLst/>
            <a:rect l="l" t="t" r="r" b="b"/>
            <a:pathLst>
              <a:path w="152400" h="149860">
                <a:moveTo>
                  <a:pt x="0" y="149351"/>
                </a:moveTo>
                <a:lnTo>
                  <a:pt x="152400" y="149351"/>
                </a:lnTo>
                <a:lnTo>
                  <a:pt x="152400" y="0"/>
                </a:lnTo>
                <a:lnTo>
                  <a:pt x="0" y="0"/>
                </a:lnTo>
                <a:lnTo>
                  <a:pt x="0" y="149351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76200" y="38160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76200" y="4046220"/>
            <a:ext cx="152400" cy="149860"/>
          </a:xfrm>
          <a:custGeom>
            <a:avLst/>
            <a:gdLst/>
            <a:ahLst/>
            <a:cxnLst/>
            <a:rect l="l" t="t" r="r" b="b"/>
            <a:pathLst>
              <a:path w="152400" h="149860">
                <a:moveTo>
                  <a:pt x="0" y="149351"/>
                </a:moveTo>
                <a:lnTo>
                  <a:pt x="152400" y="149351"/>
                </a:lnTo>
                <a:lnTo>
                  <a:pt x="152400" y="0"/>
                </a:lnTo>
                <a:lnTo>
                  <a:pt x="0" y="0"/>
                </a:lnTo>
                <a:lnTo>
                  <a:pt x="0" y="149351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76200" y="42717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6200" y="47289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76200" y="56464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76200" y="6562343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76200" y="163068"/>
            <a:ext cx="152400" cy="149860"/>
          </a:xfrm>
          <a:custGeom>
            <a:avLst/>
            <a:gdLst/>
            <a:ahLst/>
            <a:cxnLst/>
            <a:rect l="l" t="t" r="r" b="b"/>
            <a:pathLst>
              <a:path w="152400" h="149860">
                <a:moveTo>
                  <a:pt x="0" y="149351"/>
                </a:moveTo>
                <a:lnTo>
                  <a:pt x="152400" y="149351"/>
                </a:lnTo>
                <a:lnTo>
                  <a:pt x="152400" y="0"/>
                </a:lnTo>
                <a:lnTo>
                  <a:pt x="0" y="0"/>
                </a:lnTo>
                <a:lnTo>
                  <a:pt x="0" y="149351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76200" y="1075944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396" y="2168271"/>
            <a:ext cx="7363206" cy="13519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0FF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09269" y="3871467"/>
            <a:ext cx="7125461" cy="160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FF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86612" cy="6854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6200" y="17541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FF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22654" y="2015109"/>
            <a:ext cx="3649979" cy="3510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5664" y="2015109"/>
            <a:ext cx="3573145" cy="3596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00FF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086612" cy="68549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6200" y="17541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1341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00FF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1775" y="2167001"/>
            <a:ext cx="6740448" cy="2244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4.png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29.png"/><Relationship Id="rId10" Type="http://schemas.openxmlformats.org/officeDocument/2006/relationships/image" Target="../media/image65.png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29.png"/><Relationship Id="rId9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29.png"/><Relationship Id="rId9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9.png"/><Relationship Id="rId5" Type="http://schemas.openxmlformats.org/officeDocument/2006/relationships/image" Target="../media/image84.png"/><Relationship Id="rId10" Type="http://schemas.openxmlformats.org/officeDocument/2006/relationships/image" Target="../media/image88.png"/><Relationship Id="rId4" Type="http://schemas.openxmlformats.org/officeDocument/2006/relationships/image" Target="../media/image83.png"/><Relationship Id="rId9" Type="http://schemas.openxmlformats.org/officeDocument/2006/relationships/image" Target="../media/image8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29.png"/><Relationship Id="rId12" Type="http://schemas.openxmlformats.org/officeDocument/2006/relationships/image" Target="../media/image9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.png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7.png"/><Relationship Id="rId3" Type="http://schemas.openxmlformats.org/officeDocument/2006/relationships/image" Target="../media/image100.png"/><Relationship Id="rId7" Type="http://schemas.openxmlformats.org/officeDocument/2006/relationships/image" Target="../media/image102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106.png"/><Relationship Id="rId5" Type="http://schemas.openxmlformats.org/officeDocument/2006/relationships/image" Target="../media/image101.png"/><Relationship Id="rId15" Type="http://schemas.openxmlformats.org/officeDocument/2006/relationships/image" Target="../media/image109.png"/><Relationship Id="rId10" Type="http://schemas.openxmlformats.org/officeDocument/2006/relationships/image" Target="../media/image105.png"/><Relationship Id="rId4" Type="http://schemas.openxmlformats.org/officeDocument/2006/relationships/image" Target="../media/image29.png"/><Relationship Id="rId9" Type="http://schemas.openxmlformats.org/officeDocument/2006/relationships/image" Target="../media/image104.png"/><Relationship Id="rId14" Type="http://schemas.openxmlformats.org/officeDocument/2006/relationships/image" Target="../media/image10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12494" algn="ctr">
              <a:lnSpc>
                <a:spcPct val="100000"/>
              </a:lnSpc>
            </a:pPr>
            <a:r>
              <a:rPr dirty="0"/>
              <a:t>Nebraska Section, Rules</a:t>
            </a:r>
            <a:r>
              <a:rPr spc="-114" dirty="0"/>
              <a:t> </a:t>
            </a:r>
            <a:r>
              <a:rPr dirty="0"/>
              <a:t>and</a:t>
            </a:r>
          </a:p>
          <a:p>
            <a:pPr marL="913765" algn="ctr">
              <a:lnSpc>
                <a:spcPct val="100000"/>
              </a:lnSpc>
            </a:pPr>
            <a:r>
              <a:rPr dirty="0"/>
              <a:t>Regulations</a:t>
            </a:r>
          </a:p>
        </p:txBody>
      </p:sp>
      <p:sp>
        <p:nvSpPr>
          <p:cNvPr id="3" name="object 3"/>
          <p:cNvSpPr/>
          <p:nvPr/>
        </p:nvSpPr>
        <p:spPr>
          <a:xfrm>
            <a:off x="4120896" y="4974335"/>
            <a:ext cx="1845564" cy="899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360926" y="5090921"/>
            <a:ext cx="1337310" cy="4991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Tut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rial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7350" algn="ctr">
              <a:lnSpc>
                <a:spcPct val="100000"/>
              </a:lnSpc>
            </a:pPr>
            <a:r>
              <a:rPr dirty="0"/>
              <a:t>Licensure-Exams</a:t>
            </a:r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2860547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653028" y="1898904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886200" y="1898904"/>
            <a:ext cx="5132832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57655" y="2639567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25880" y="2484120"/>
            <a:ext cx="2875788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668267" y="2484120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02964" y="2484120"/>
            <a:ext cx="1280160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57655" y="3224783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25880" y="3069335"/>
            <a:ext cx="5728716" cy="8991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7655" y="3810000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25880" y="3654552"/>
            <a:ext cx="3258312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050791" y="3654552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85488" y="3654552"/>
            <a:ext cx="4262627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25880" y="4142232"/>
            <a:ext cx="1597152" cy="8991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57655" y="4882896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25880" y="4727447"/>
            <a:ext cx="3910584" cy="899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57655" y="546811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25880" y="5312664"/>
            <a:ext cx="2343912" cy="89916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57655" y="6053328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25880" y="5897878"/>
            <a:ext cx="2860547" cy="8991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222654" y="2014601"/>
            <a:ext cx="7525384" cy="448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Type of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Exam-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multiple choice 50</a:t>
            </a:r>
            <a:r>
              <a:rPr sz="32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Question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passing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scores-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70%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Study guides or review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material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Hardship license-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Replace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 license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who</a:t>
            </a:r>
            <a:endParaRPr sz="3200" dirty="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dies…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Security of the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exam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Procedures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Time and</a:t>
            </a:r>
            <a:r>
              <a:rPr sz="32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date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BA22-D066-27B2-C420-F91F3B636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414" y="131088"/>
            <a:ext cx="7449108" cy="677108"/>
          </a:xfrm>
        </p:spPr>
        <p:txBody>
          <a:bodyPr/>
          <a:lstStyle/>
          <a:p>
            <a:pPr algn="ctr"/>
            <a:r>
              <a:rPr lang="en-US" dirty="0"/>
              <a:t>CEU</a:t>
            </a:r>
            <a:r>
              <a:rPr lang="en-US" spc="-80" dirty="0"/>
              <a:t> </a:t>
            </a:r>
            <a:r>
              <a:rPr lang="en-US" dirty="0"/>
              <a:t>requirements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AC10C-79EA-EC90-C127-737F84CA4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1414" y="796714"/>
            <a:ext cx="6740448" cy="5909310"/>
          </a:xfrm>
        </p:spPr>
        <p:txBody>
          <a:bodyPr/>
          <a:lstStyle/>
          <a:p>
            <a:pPr marL="12700">
              <a:lnSpc>
                <a:spcPct val="100000"/>
              </a:lnSpc>
              <a:buClr>
                <a:srgbClr val="00FFFF"/>
              </a:buClr>
              <a:buSzPct val="75000"/>
              <a:tabLst>
                <a:tab pos="355600" algn="l"/>
              </a:tabLst>
            </a:pPr>
            <a:r>
              <a:rPr lang="en-US" spc="-5" dirty="0"/>
              <a:t> </a:t>
            </a:r>
          </a:p>
          <a:p>
            <a:pPr marL="812800" indent="-4572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spc="-5" dirty="0"/>
              <a:t>12 </a:t>
            </a:r>
            <a:r>
              <a:rPr lang="en-US" sz="2400" dirty="0"/>
              <a:t>hours </a:t>
            </a:r>
            <a:r>
              <a:rPr lang="en-US" sz="2400" spc="-5" dirty="0"/>
              <a:t>of </a:t>
            </a:r>
            <a:r>
              <a:rPr lang="en-US" sz="2400" spc="-10" dirty="0"/>
              <a:t>CEU’s </a:t>
            </a:r>
            <a:r>
              <a:rPr lang="en-US" sz="2400" spc="-5" dirty="0"/>
              <a:t>on or before </a:t>
            </a:r>
            <a:r>
              <a:rPr lang="en-US" sz="2400" spc="-10" dirty="0"/>
              <a:t>Dec </a:t>
            </a:r>
            <a:r>
              <a:rPr lang="en-US" sz="2400" spc="-5" dirty="0"/>
              <a:t>31 of </a:t>
            </a:r>
            <a:r>
              <a:rPr lang="en-US" sz="2400" dirty="0"/>
              <a:t>the </a:t>
            </a:r>
            <a:r>
              <a:rPr lang="en-US" sz="2400" spc="-5" dirty="0"/>
              <a:t>full second</a:t>
            </a:r>
            <a:r>
              <a:rPr lang="en-US" sz="2400" spc="-75" dirty="0"/>
              <a:t> </a:t>
            </a:r>
            <a:r>
              <a:rPr lang="en-US" sz="2400" spc="-5" dirty="0"/>
              <a:t>year.</a:t>
            </a:r>
          </a:p>
          <a:p>
            <a:pPr marL="355600">
              <a:lnSpc>
                <a:spcPct val="100000"/>
              </a:lnSpc>
            </a:pPr>
            <a:endParaRPr lang="en-US" sz="2400" spc="-5" dirty="0"/>
          </a:p>
          <a:p>
            <a:pPr marL="812800" indent="-4572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spc="-5" dirty="0">
                <a:solidFill>
                  <a:srgbClr val="FFFFFF"/>
                </a:solidFill>
              </a:rPr>
              <a:t>certifying  attendance to any</a:t>
            </a:r>
            <a:r>
              <a:rPr lang="en-US" sz="2400" spc="-75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CEU program on or </a:t>
            </a:r>
            <a:r>
              <a:rPr lang="en-US" sz="2400" dirty="0">
                <a:solidFill>
                  <a:srgbClr val="FFFFFF"/>
                </a:solidFill>
              </a:rPr>
              <a:t>before </a:t>
            </a:r>
            <a:r>
              <a:rPr lang="en-US" sz="2400" spc="-5" dirty="0">
                <a:solidFill>
                  <a:srgbClr val="FFFFFF"/>
                </a:solidFill>
              </a:rPr>
              <a:t>Dec 31 of </a:t>
            </a:r>
            <a:r>
              <a:rPr lang="en-US" sz="2400" dirty="0">
                <a:solidFill>
                  <a:srgbClr val="FFFFFF"/>
                </a:solidFill>
              </a:rPr>
              <a:t>the </a:t>
            </a:r>
            <a:r>
              <a:rPr lang="en-US" sz="2400" spc="-5" dirty="0">
                <a:solidFill>
                  <a:srgbClr val="FFFFFF"/>
                </a:solidFill>
              </a:rPr>
              <a:t>renewal </a:t>
            </a:r>
            <a:r>
              <a:rPr lang="en-US" sz="2400" dirty="0">
                <a:solidFill>
                  <a:srgbClr val="FFFFFF"/>
                </a:solidFill>
              </a:rPr>
              <a:t>period</a:t>
            </a:r>
          </a:p>
          <a:p>
            <a:pPr marL="355600">
              <a:lnSpc>
                <a:spcPct val="100000"/>
              </a:lnSpc>
            </a:pPr>
            <a:endParaRPr lang="en-US" sz="2400" dirty="0">
              <a:solidFill>
                <a:srgbClr val="FFFFFF"/>
              </a:solidFill>
            </a:endParaRPr>
          </a:p>
          <a:p>
            <a:pPr marL="812800" indent="-4572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spc="-5" dirty="0"/>
              <a:t>Maintain a record</a:t>
            </a:r>
            <a:r>
              <a:rPr lang="en-US" sz="2400" spc="-50" dirty="0"/>
              <a:t> </a:t>
            </a:r>
            <a:r>
              <a:rPr lang="en-US" sz="2400" spc="-5" dirty="0"/>
              <a:t>of classes</a:t>
            </a:r>
            <a:r>
              <a:rPr lang="en-US" sz="2400" spc="-75" dirty="0"/>
              <a:t> </a:t>
            </a:r>
            <a:r>
              <a:rPr lang="en-US" sz="2400" spc="-5" dirty="0"/>
              <a:t>attended</a:t>
            </a:r>
          </a:p>
          <a:p>
            <a:pPr marL="355600">
              <a:lnSpc>
                <a:spcPct val="100000"/>
              </a:lnSpc>
            </a:pPr>
            <a:endParaRPr lang="en-US" sz="2400" spc="-5" dirty="0"/>
          </a:p>
          <a:p>
            <a:pPr marL="812800" indent="-4572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spc="-5" dirty="0"/>
              <a:t>Verify with the board approval of classes</a:t>
            </a:r>
            <a:r>
              <a:rPr lang="en-US" sz="2400" spc="-65" dirty="0"/>
              <a:t> </a:t>
            </a:r>
            <a:r>
              <a:rPr lang="en-US" sz="2400" dirty="0"/>
              <a:t>for  </a:t>
            </a:r>
            <a:r>
              <a:rPr lang="en-US" sz="2400" spc="-5" dirty="0"/>
              <a:t>CEU’s</a:t>
            </a:r>
          </a:p>
          <a:p>
            <a:pPr marL="355600">
              <a:lnSpc>
                <a:spcPct val="100000"/>
              </a:lnSpc>
            </a:pPr>
            <a:endParaRPr lang="en-US" sz="2400" spc="-5" dirty="0"/>
          </a:p>
          <a:p>
            <a:pPr marL="812800" indent="-457200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400" spc="-5" dirty="0">
                <a:solidFill>
                  <a:srgbClr val="FF0000"/>
                </a:solidFill>
              </a:rPr>
              <a:t>Maintain  Documentation</a:t>
            </a:r>
            <a:r>
              <a:rPr lang="en-US" sz="2400" spc="-75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of  </a:t>
            </a:r>
            <a:r>
              <a:rPr lang="en-US" sz="2400" spc="-5" dirty="0">
                <a:solidFill>
                  <a:srgbClr val="FF0000"/>
                </a:solidFill>
              </a:rPr>
              <a:t>attendance</a:t>
            </a:r>
          </a:p>
          <a:p>
            <a:endParaRPr lang="en-US" spc="-5" dirty="0">
              <a:solidFill>
                <a:srgbClr val="FFFFF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680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941321" y="479439"/>
            <a:ext cx="598678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650490" algn="l"/>
              </a:tabLst>
            </a:pPr>
            <a:r>
              <a:rPr lang="en-US" dirty="0"/>
              <a:t>Board </a:t>
            </a:r>
            <a:r>
              <a:rPr dirty="0"/>
              <a:t>CEU</a:t>
            </a:r>
            <a:r>
              <a:rPr lang="en-US" dirty="0"/>
              <a:t> </a:t>
            </a:r>
            <a:r>
              <a:rPr dirty="0"/>
              <a:t>Approval</a:t>
            </a:r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4186428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80388" y="2590800"/>
            <a:ext cx="434339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819655" y="2491739"/>
            <a:ext cx="7112508" cy="5699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819655" y="2796539"/>
            <a:ext cx="1304544" cy="5699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80388" y="3261359"/>
            <a:ext cx="434339" cy="403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19655" y="3162300"/>
            <a:ext cx="2394204" cy="5699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72484" y="3162300"/>
            <a:ext cx="425196" cy="5699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56303" y="3162300"/>
            <a:ext cx="763524" cy="5699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580388" y="3627120"/>
            <a:ext cx="434339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819655" y="3528059"/>
            <a:ext cx="2331720" cy="5699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810000" y="3528059"/>
            <a:ext cx="425196" cy="5699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017264" y="3528059"/>
            <a:ext cx="2676143" cy="56997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352032" y="3528059"/>
            <a:ext cx="469391" cy="569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480047" y="3528059"/>
            <a:ext cx="2461259" cy="5699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580388" y="3992879"/>
            <a:ext cx="434339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819655" y="3893820"/>
            <a:ext cx="2232660" cy="56997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33144" y="4259579"/>
            <a:ext cx="1542288" cy="56997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734055" y="4259579"/>
            <a:ext cx="426719" cy="56997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877311" y="4259579"/>
            <a:ext cx="1687067" cy="56997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80388" y="4724400"/>
            <a:ext cx="434339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990344" y="4625340"/>
            <a:ext cx="4450080" cy="56997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80388" y="5090159"/>
            <a:ext cx="434339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19655" y="4991100"/>
            <a:ext cx="4492752" cy="56997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580388" y="5455920"/>
            <a:ext cx="434339" cy="403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819655" y="5356859"/>
            <a:ext cx="2612136" cy="56997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580388" y="5821679"/>
            <a:ext cx="434339" cy="403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819655" y="5722620"/>
            <a:ext cx="3115056" cy="56997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1222654" y="2014601"/>
            <a:ext cx="7550150" cy="409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General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Requirements</a:t>
            </a:r>
            <a:endParaRPr sz="32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515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Must relate to groundwater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industry,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regulatory subject specific</a:t>
            </a:r>
            <a:r>
              <a:rPr sz="2000" spc="-2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to</a:t>
            </a:r>
            <a:endParaRPr sz="2000" dirty="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Nebraska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Qualified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presenters-bios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Proof of attendance- 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printed/electronic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sign –in sheets,</a:t>
            </a:r>
            <a:r>
              <a:rPr sz="20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certificates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Dates and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location</a:t>
            </a:r>
            <a:endParaRPr sz="2000" dirty="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Application-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attachment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II</a:t>
            </a:r>
            <a:endParaRPr sz="2000" dirty="0">
              <a:latin typeface="Times New Roman"/>
              <a:cs typeface="Times New Roman"/>
            </a:endParaRPr>
          </a:p>
          <a:p>
            <a:pPr marL="926465" lvl="1" indent="-45720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92710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Providers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name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address and contact</a:t>
            </a:r>
            <a:r>
              <a:rPr sz="20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info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Requester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name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address and contact</a:t>
            </a:r>
            <a:r>
              <a:rPr sz="20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info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Description of</a:t>
            </a:r>
            <a:r>
              <a:rPr sz="20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content</a:t>
            </a:r>
            <a:endParaRPr sz="2000" dirty="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spcBef>
                <a:spcPts val="480"/>
              </a:spcBef>
              <a:buClr>
                <a:srgbClr val="6699FF"/>
              </a:buClr>
              <a:buSzPct val="75000"/>
              <a:buFont typeface="Wingdings"/>
              <a:buChar char=""/>
              <a:tabLst>
                <a:tab pos="756920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of hours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requested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2038857" y="419337"/>
            <a:ext cx="598678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650490" algn="l"/>
              </a:tabLst>
            </a:pPr>
            <a:r>
              <a:rPr lang="en-US" dirty="0"/>
              <a:t> </a:t>
            </a:r>
            <a:r>
              <a:rPr dirty="0"/>
              <a:t>CEU</a:t>
            </a:r>
            <a:r>
              <a:rPr lang="en-US" dirty="0"/>
              <a:t> </a:t>
            </a:r>
            <a:r>
              <a:rPr dirty="0"/>
              <a:t>Program</a:t>
            </a:r>
            <a:r>
              <a:rPr spc="-80" dirty="0"/>
              <a:t> </a:t>
            </a:r>
            <a:r>
              <a:rPr dirty="0"/>
              <a:t>Approval</a:t>
            </a:r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4736592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57655" y="2639567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25880" y="2484120"/>
            <a:ext cx="4239768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032247" y="2484120"/>
            <a:ext cx="669036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67884" y="2484120"/>
            <a:ext cx="3214116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325880" y="2971800"/>
            <a:ext cx="4383024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57655" y="3712464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25880" y="3557015"/>
            <a:ext cx="2872740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57655" y="4297679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25880" y="4142232"/>
            <a:ext cx="3101340" cy="899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57655" y="4882896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325880" y="4727447"/>
            <a:ext cx="4280916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73396" y="4727447"/>
            <a:ext cx="669036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09615" y="4727447"/>
            <a:ext cx="2987040" cy="8991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222654" y="2014601"/>
            <a:ext cx="6805295" cy="331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Requirement for</a:t>
            </a:r>
            <a:r>
              <a:rPr sz="32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approval</a:t>
            </a:r>
            <a:endParaRPr sz="3200" dirty="0">
              <a:latin typeface="Times New Roman"/>
              <a:cs typeface="Times New Roman"/>
            </a:endParaRPr>
          </a:p>
          <a:p>
            <a:pPr marL="354965" marR="19050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Post program approval-within 1 year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 original program /</a:t>
            </a:r>
            <a:r>
              <a:rPr sz="32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class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Prior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approval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Record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keeping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Exemptions from CEU-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board</a:t>
            </a:r>
            <a:r>
              <a:rPr sz="32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approval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DFAD7-3EE3-54E8-2B56-E5B238F9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dirty="0"/>
              <a:t>License Renewal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26117-161A-12B8-B738-E7810BA87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776" y="1642110"/>
            <a:ext cx="6740448" cy="4724400"/>
          </a:xfrm>
        </p:spPr>
        <p:txBody>
          <a:bodyPr/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Expiration </a:t>
            </a:r>
            <a:r>
              <a:rPr lang="en-US" sz="2800" spc="5" dirty="0">
                <a:solidFill>
                  <a:srgbClr val="FFFFFF"/>
                </a:solidFill>
              </a:rPr>
              <a:t>date- </a:t>
            </a:r>
            <a:r>
              <a:rPr lang="en-US" sz="2800" dirty="0">
                <a:solidFill>
                  <a:srgbClr val="FFFFFF"/>
                </a:solidFill>
              </a:rPr>
              <a:t>Dec 31 each even</a:t>
            </a:r>
            <a:r>
              <a:rPr lang="en-US" sz="2800" spc="-13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year</a:t>
            </a: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Proper fees are</a:t>
            </a:r>
            <a:r>
              <a:rPr lang="en-US" sz="2800" spc="-9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paid</a:t>
            </a: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Late renewal, date , </a:t>
            </a:r>
            <a:r>
              <a:rPr lang="en-US" sz="2800" spc="5" dirty="0">
                <a:solidFill>
                  <a:srgbClr val="FFFFFF"/>
                </a:solidFill>
              </a:rPr>
              <a:t>fee-</a:t>
            </a:r>
            <a:r>
              <a:rPr lang="en-US" sz="2800" spc="-8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$200.00</a:t>
            </a: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CEU’s requirement - 12 hours in two</a:t>
            </a:r>
            <a:r>
              <a:rPr lang="en-US" sz="2800" spc="-114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years</a:t>
            </a: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Over 60 days expired requires a new Application and must meet the same requirements as</a:t>
            </a:r>
            <a:r>
              <a:rPr lang="en-US" sz="2800" spc="-9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initial licensing including passing examinations.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88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8C61F-910A-92A9-9319-8B563DA97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553998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FFFFFF"/>
                </a:solidFill>
              </a:rPr>
              <a:t>DISCIPLINARY ACTION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E9BF5-01AD-21B2-361F-381B839B7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447800"/>
            <a:ext cx="6740448" cy="4637167"/>
          </a:xfrm>
        </p:spPr>
        <p:txBody>
          <a:bodyPr/>
          <a:lstStyle/>
          <a:p>
            <a:pPr marL="354965" marR="5080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Department may deny, refuse renewal,  suspend, limit, or revoke for the following  offense….</a:t>
            </a:r>
          </a:p>
          <a:p>
            <a:pPr marL="12700" marR="5080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Violation of the act  or standards… Failure to report</a:t>
            </a:r>
            <a:r>
              <a:rPr lang="en-US" spc="-95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unregistered  wells</a:t>
            </a:r>
            <a:r>
              <a:rPr lang="en-US" spc="-7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46-604</a:t>
            </a:r>
            <a:endParaRPr lang="en-US" dirty="0"/>
          </a:p>
          <a:p>
            <a:pPr marL="354965" marR="11677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Procedure if denied, refused</a:t>
            </a:r>
            <a:r>
              <a:rPr lang="en-US" spc="-90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renewal,  suspends or</a:t>
            </a:r>
            <a:r>
              <a:rPr lang="en-US" spc="-75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revoked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192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buClr>
                <a:srgbClr val="00FFFF"/>
              </a:buClr>
              <a:buSzPct val="75000"/>
              <a:tabLst>
                <a:tab pos="355600" algn="l"/>
              </a:tabLst>
            </a:pPr>
            <a:r>
              <a:rPr lang="en-US" sz="4000" dirty="0">
                <a:solidFill>
                  <a:srgbClr val="FFFFFF"/>
                </a:solidFill>
              </a:rPr>
              <a:t>PENALTIES</a:t>
            </a:r>
            <a:endParaRPr lang="en-US" sz="4000" dirty="0"/>
          </a:p>
        </p:txBody>
      </p:sp>
      <p:sp>
        <p:nvSpPr>
          <p:cNvPr id="51" name="Content Placeholder 50">
            <a:extLst>
              <a:ext uri="{FF2B5EF4-FFF2-40B4-BE49-F238E27FC236}">
                <a16:creationId xmlns:a16="http://schemas.microsoft.com/office/drawing/2014/main" id="{4A24B78F-9A75-9F2A-B047-3BF74BA2A55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219200" y="1822499"/>
            <a:ext cx="7848600" cy="4822825"/>
          </a:xfrm>
        </p:spPr>
        <p:txBody>
          <a:bodyPr/>
          <a:lstStyle/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pc="5" dirty="0">
                <a:solidFill>
                  <a:srgbClr val="FFFFFF"/>
                </a:solidFill>
              </a:rPr>
              <a:t>Censure- </a:t>
            </a:r>
            <a:r>
              <a:rPr lang="en-US" dirty="0">
                <a:solidFill>
                  <a:srgbClr val="FFFFFF"/>
                </a:solidFill>
              </a:rPr>
              <a:t>least</a:t>
            </a:r>
            <a:r>
              <a:rPr lang="en-US" spc="-125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severe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Probation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Limit the scope of</a:t>
            </a:r>
            <a:r>
              <a:rPr lang="en-US" spc="-95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license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Civil penalty ( fine</a:t>
            </a:r>
            <a:r>
              <a:rPr lang="en-US" spc="-105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)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Suspension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Revocation, or Dismissal- most</a:t>
            </a:r>
            <a:r>
              <a:rPr lang="en-US" spc="-80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severe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375028" y="979170"/>
            <a:ext cx="705485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630805" algn="l"/>
              </a:tabLst>
            </a:pPr>
            <a:r>
              <a:rPr lang="en-US" spc="-30" dirty="0"/>
              <a:t>Hearings</a:t>
            </a:r>
            <a:endParaRPr dirty="0"/>
          </a:p>
        </p:txBody>
      </p:sp>
      <p:sp>
        <p:nvSpPr>
          <p:cNvPr id="32" name="object 32"/>
          <p:cNvSpPr/>
          <p:nvPr/>
        </p:nvSpPr>
        <p:spPr>
          <a:xfrm>
            <a:off x="1210055" y="22067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478280" y="2051304"/>
            <a:ext cx="3558540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03420" y="2051304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41164" y="2051304"/>
            <a:ext cx="2965704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10055" y="2791967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478280" y="2636520"/>
            <a:ext cx="6734556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10055" y="3377184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78280" y="3221735"/>
            <a:ext cx="5041392" cy="8991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10055" y="3962400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478280" y="3806952"/>
            <a:ext cx="3790188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35067" y="3806952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68240" y="3806952"/>
            <a:ext cx="2644140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020">
              <a:lnSpc>
                <a:spcPct val="100000"/>
              </a:lnSpc>
            </a:pPr>
            <a:r>
              <a:rPr lang="en-US" sz="3600" spc="-450" baseline="27777" dirty="0">
                <a:solidFill>
                  <a:srgbClr val="00FFFF"/>
                </a:solidFill>
                <a:latin typeface="Wingdings"/>
                <a:cs typeface="Wingdings"/>
              </a:rPr>
              <a:t></a:t>
            </a:r>
            <a:r>
              <a:rPr sz="2400" spc="-300" dirty="0">
                <a:solidFill>
                  <a:srgbClr val="00FFFF"/>
                </a:solidFill>
                <a:latin typeface="Wingdings"/>
                <a:cs typeface="Wingdings"/>
              </a:rPr>
              <a:t></a:t>
            </a:r>
            <a:r>
              <a:rPr sz="2400" spc="-300" dirty="0">
                <a:solidFill>
                  <a:srgbClr val="00FFFF"/>
                </a:solidFill>
              </a:rPr>
              <a:t>   </a:t>
            </a:r>
            <a:r>
              <a:rPr sz="3200" dirty="0"/>
              <a:t>Right to a hearing - using</a:t>
            </a:r>
            <a:r>
              <a:rPr sz="3200" spc="-65" dirty="0"/>
              <a:t> </a:t>
            </a:r>
            <a:r>
              <a:rPr sz="3200" dirty="0"/>
              <a:t>evidence</a:t>
            </a:r>
            <a:endParaRPr sz="3200" dirty="0">
              <a:latin typeface="Wingdings"/>
              <a:cs typeface="Wingdings"/>
            </a:endParaRPr>
          </a:p>
          <a:p>
            <a:pPr marL="527685" indent="-342900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528955" algn="l"/>
              </a:tabLst>
            </a:pPr>
            <a:r>
              <a:rPr dirty="0"/>
              <a:t>Failure to appear after hearing</a:t>
            </a:r>
            <a:r>
              <a:rPr spc="-90" dirty="0"/>
              <a:t> </a:t>
            </a:r>
            <a:r>
              <a:rPr dirty="0"/>
              <a:t>request</a:t>
            </a:r>
          </a:p>
          <a:p>
            <a:pPr marL="527685" indent="-342900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528955" algn="l"/>
              </a:tabLst>
            </a:pPr>
            <a:r>
              <a:rPr dirty="0"/>
              <a:t>Appeal of order/</a:t>
            </a:r>
            <a:r>
              <a:rPr spc="-85" dirty="0"/>
              <a:t> </a:t>
            </a:r>
            <a:r>
              <a:rPr dirty="0"/>
              <a:t>judgement</a:t>
            </a:r>
          </a:p>
          <a:p>
            <a:pPr marL="527685" indent="-342900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528955" algn="l"/>
              </a:tabLst>
            </a:pPr>
            <a:r>
              <a:rPr dirty="0"/>
              <a:t>Cost of proceedings- ( loser pays</a:t>
            </a:r>
            <a:r>
              <a:rPr spc="-100" dirty="0"/>
              <a:t> 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08C4F-5B19-0602-DE15-839904803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Other</a:t>
            </a:r>
            <a:r>
              <a:rPr lang="en-US" spc="-80" dirty="0">
                <a:solidFill>
                  <a:srgbClr val="FFFFFF"/>
                </a:solidFill>
              </a:rPr>
              <a:t> </a:t>
            </a:r>
            <a:r>
              <a:rPr lang="en-US" sz="3600" dirty="0">
                <a:solidFill>
                  <a:srgbClr val="FFFFFF"/>
                </a:solidFill>
              </a:rPr>
              <a:t>Sanctions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719308-C036-1DCF-EA46-105050AF7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775" y="1572081"/>
            <a:ext cx="6740448" cy="4678204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tabLst>
                <a:tab pos="355600" algn="l"/>
                <a:tab pos="35052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Class II ,</a:t>
            </a:r>
            <a:r>
              <a:rPr lang="en-US" sz="2800" spc="5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Class</a:t>
            </a:r>
            <a:r>
              <a:rPr lang="en-US" sz="2800" spc="5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III misdemeanor</a:t>
            </a:r>
          </a:p>
          <a:p>
            <a:pPr marL="12700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tabLst>
                <a:tab pos="355600" algn="l"/>
                <a:tab pos="3505200" algn="l"/>
              </a:tabLst>
            </a:pP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Licensed contractor </a:t>
            </a:r>
            <a:r>
              <a:rPr lang="en-US" sz="2800" spc="5" dirty="0">
                <a:solidFill>
                  <a:srgbClr val="FFFFFF"/>
                </a:solidFill>
              </a:rPr>
              <a:t>penalty-</a:t>
            </a:r>
            <a:r>
              <a:rPr lang="en-US" sz="2800" spc="-11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Criminal</a:t>
            </a:r>
            <a:endParaRPr lang="en-US" sz="2800" dirty="0"/>
          </a:p>
          <a:p>
            <a:pPr marL="354965"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</a:rPr>
              <a:t>$500.00 and Class III misdemeanor /</a:t>
            </a:r>
            <a:r>
              <a:rPr lang="en-US" sz="2800" spc="-105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Civil</a:t>
            </a:r>
            <a:endParaRPr lang="en-US" sz="2800" dirty="0"/>
          </a:p>
          <a:p>
            <a:pPr marL="354965">
              <a:lnSpc>
                <a:spcPct val="100000"/>
              </a:lnSpc>
              <a:tabLst>
                <a:tab pos="187833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$500.00	</a:t>
            </a:r>
            <a:r>
              <a:rPr lang="en-US" sz="2800" spc="5" dirty="0">
                <a:solidFill>
                  <a:srgbClr val="FFFFFF"/>
                </a:solidFill>
              </a:rPr>
              <a:t>per</a:t>
            </a:r>
            <a:r>
              <a:rPr lang="en-US" sz="2800" spc="-120" dirty="0">
                <a:solidFill>
                  <a:srgbClr val="FFFFFF"/>
                </a:solidFill>
              </a:rPr>
              <a:t> </a:t>
            </a:r>
            <a:r>
              <a:rPr lang="en-US" sz="2800" spc="5" dirty="0">
                <a:solidFill>
                  <a:srgbClr val="FFFFFF"/>
                </a:solidFill>
              </a:rPr>
              <a:t>day</a:t>
            </a:r>
          </a:p>
          <a:p>
            <a:pPr marL="354965">
              <a:lnSpc>
                <a:spcPct val="100000"/>
              </a:lnSpc>
              <a:tabLst>
                <a:tab pos="1878330" algn="l"/>
              </a:tabLst>
            </a:pPr>
            <a:endParaRPr lang="en-US" sz="2800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dirty="0">
                <a:solidFill>
                  <a:srgbClr val="FFFFFF"/>
                </a:solidFill>
              </a:rPr>
              <a:t>Unlicensed contractor </a:t>
            </a:r>
            <a:r>
              <a:rPr lang="en-US" sz="2800" spc="5" dirty="0">
                <a:solidFill>
                  <a:srgbClr val="FFFFFF"/>
                </a:solidFill>
              </a:rPr>
              <a:t>penalty-</a:t>
            </a:r>
            <a:r>
              <a:rPr lang="en-US" sz="2800" spc="-11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Criminal</a:t>
            </a:r>
            <a:endParaRPr lang="en-US" sz="2800" dirty="0"/>
          </a:p>
          <a:p>
            <a:pPr marL="354965"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</a:rPr>
              <a:t>$1000.00 and Class II misdemeanor /</a:t>
            </a:r>
            <a:r>
              <a:rPr lang="en-US" sz="2800" spc="-120" dirty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Civil</a:t>
            </a:r>
            <a:endParaRPr lang="en-US" sz="2800" dirty="0"/>
          </a:p>
          <a:p>
            <a:pPr marL="354965"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</a:rPr>
              <a:t>$1000.00 </a:t>
            </a:r>
            <a:r>
              <a:rPr lang="en-US" sz="2800" spc="5" dirty="0">
                <a:solidFill>
                  <a:srgbClr val="FFFFFF"/>
                </a:solidFill>
              </a:rPr>
              <a:t>per</a:t>
            </a:r>
            <a:r>
              <a:rPr lang="en-US" sz="2800" spc="-130" dirty="0">
                <a:solidFill>
                  <a:srgbClr val="FFFFFF"/>
                </a:solidFill>
              </a:rPr>
              <a:t> </a:t>
            </a:r>
            <a:r>
              <a:rPr lang="en-US" sz="2800" spc="5" dirty="0">
                <a:solidFill>
                  <a:srgbClr val="FFFFFF"/>
                </a:solidFill>
              </a:rPr>
              <a:t>day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21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2B009-D61E-AAB7-3F19-20CEA6A9E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dirty="0"/>
              <a:t>Late Renewal of License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C64F3-BEB5-B8DE-939C-5171A15BD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500267"/>
            <a:ext cx="6740448" cy="4247317"/>
          </a:xfrm>
        </p:spPr>
        <p:txBody>
          <a:bodyPr/>
          <a:lstStyle/>
          <a:p>
            <a:pPr marL="354965"/>
            <a:r>
              <a:rPr lang="en-US" dirty="0">
                <a:solidFill>
                  <a:srgbClr val="FFFFFF"/>
                </a:solidFill>
              </a:rPr>
              <a:t>Eligibility of expired license 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Late renewal within 60 days of expiration-Late renewal Application –late fee assessed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Late renewal after 60-day expiration- retake</a:t>
            </a:r>
            <a:r>
              <a:rPr lang="en-US" spc="-90" dirty="0">
                <a:solidFill>
                  <a:srgbClr val="FFFFFF"/>
                </a:solidFill>
              </a:rPr>
              <a:t> all </a:t>
            </a:r>
            <a:r>
              <a:rPr lang="en-US" dirty="0">
                <a:solidFill>
                  <a:srgbClr val="FFFFFF"/>
                </a:solidFill>
              </a:rPr>
              <a:t>exams-Late renewal application-late fees applied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After Disciplinary </a:t>
            </a:r>
            <a:r>
              <a:rPr lang="en-US" spc="5" dirty="0">
                <a:solidFill>
                  <a:srgbClr val="FFFFFF"/>
                </a:solidFill>
              </a:rPr>
              <a:t>Action-</a:t>
            </a:r>
            <a:r>
              <a:rPr lang="en-US" spc="-114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hearing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39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C18D7A-D719-1712-699C-4479F9A62BBC}"/>
              </a:ext>
            </a:extLst>
          </p:cNvPr>
          <p:cNvSpPr txBox="1"/>
          <p:nvPr/>
        </p:nvSpPr>
        <p:spPr>
          <a:xfrm>
            <a:off x="1143000" y="533400"/>
            <a:ext cx="7162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Rules and Regulations of the  State of Nebraska for </a:t>
            </a:r>
            <a:r>
              <a:rPr lang="en-US" sz="3600" spc="-5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Wells</a:t>
            </a:r>
            <a:r>
              <a:rPr lang="en-US" sz="3600" spc="-8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and  Pumps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25E810-4DB1-9CC2-FE0C-9937F7481041}"/>
              </a:ext>
            </a:extLst>
          </p:cNvPr>
          <p:cNvSpPr/>
          <p:nvPr/>
        </p:nvSpPr>
        <p:spPr>
          <a:xfrm>
            <a:off x="1380994" y="2234807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9D85CD-FB4C-4423-E32B-AD42F96A04EC}"/>
              </a:ext>
            </a:extLst>
          </p:cNvPr>
          <p:cNvSpPr/>
          <p:nvPr/>
        </p:nvSpPr>
        <p:spPr>
          <a:xfrm>
            <a:off x="1380994" y="3394347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599E25-B6B1-C410-6653-3B26F1450104}"/>
              </a:ext>
            </a:extLst>
          </p:cNvPr>
          <p:cNvSpPr/>
          <p:nvPr/>
        </p:nvSpPr>
        <p:spPr>
          <a:xfrm>
            <a:off x="1380994" y="4967051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0FB05-8B07-3EB2-A4D5-39176ACA370A}"/>
              </a:ext>
            </a:extLst>
          </p:cNvPr>
          <p:cNvSpPr/>
          <p:nvPr/>
        </p:nvSpPr>
        <p:spPr>
          <a:xfrm>
            <a:off x="1380994" y="3933529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E37402-A384-CD34-E3C9-744A155671A1}"/>
              </a:ext>
            </a:extLst>
          </p:cNvPr>
          <p:cNvSpPr/>
          <p:nvPr/>
        </p:nvSpPr>
        <p:spPr>
          <a:xfrm>
            <a:off x="1380994" y="4417342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6C5E2E-FDA9-2FFE-462D-84A6D1D25882}"/>
              </a:ext>
            </a:extLst>
          </p:cNvPr>
          <p:cNvSpPr txBox="1"/>
          <p:nvPr/>
        </p:nvSpPr>
        <p:spPr>
          <a:xfrm>
            <a:off x="2107504" y="267048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Chapter 1- Definitions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C68CB8-37D4-515E-C1EA-71B59DC57DC9}"/>
              </a:ext>
            </a:extLst>
          </p:cNvPr>
          <p:cNvSpPr txBox="1"/>
          <p:nvPr/>
        </p:nvSpPr>
        <p:spPr>
          <a:xfrm>
            <a:off x="2100197" y="3264191"/>
            <a:ext cx="706363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Chapter 2- License Requirements, CEU’s, Exams</a:t>
            </a:r>
          </a:p>
          <a:p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4E5C81-E38A-870D-86FA-A15ECA3F296A}"/>
              </a:ext>
            </a:extLst>
          </p:cNvPr>
          <p:cNvSpPr txBox="1"/>
          <p:nvPr/>
        </p:nvSpPr>
        <p:spPr>
          <a:xfrm>
            <a:off x="2096022" y="3804888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Chapter 3- Fees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DDE294-2A6F-E9BB-1B3A-B28F196A7FE6}"/>
              </a:ext>
            </a:extLst>
          </p:cNvPr>
          <p:cNvSpPr txBox="1"/>
          <p:nvPr/>
        </p:nvSpPr>
        <p:spPr>
          <a:xfrm>
            <a:off x="2096022" y="484854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Chapter 5-Licensing Board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74DE37-65FA-1B89-8FDC-6A562C7FD760}"/>
              </a:ext>
            </a:extLst>
          </p:cNvPr>
          <p:cNvSpPr txBox="1"/>
          <p:nvPr/>
        </p:nvSpPr>
        <p:spPr>
          <a:xfrm>
            <a:off x="2100197" y="432567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Chapter 4- Construction Standards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DB853B-7A62-F648-0992-B32D6E506B5F}"/>
              </a:ext>
            </a:extLst>
          </p:cNvPr>
          <p:cNvSpPr txBox="1"/>
          <p:nvPr/>
        </p:nvSpPr>
        <p:spPr>
          <a:xfrm>
            <a:off x="2100197" y="2153598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Title 134-Regulations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6591F2-DE8D-A5DF-ADC6-C60ABE01EC33}"/>
              </a:ext>
            </a:extLst>
          </p:cNvPr>
          <p:cNvSpPr/>
          <p:nvPr/>
        </p:nvSpPr>
        <p:spPr>
          <a:xfrm>
            <a:off x="1380994" y="2801217"/>
            <a:ext cx="304800" cy="304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60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847445" y="491490"/>
            <a:ext cx="7449108" cy="679159"/>
          </a:xfrm>
          <a:prstGeom prst="rect">
            <a:avLst/>
          </a:prstGeom>
        </p:spPr>
        <p:txBody>
          <a:bodyPr vert="horz" wrap="square" lIns="0" tIns="62991" rIns="0" bIns="0" rtlCol="0">
            <a:spAutoFit/>
          </a:bodyPr>
          <a:lstStyle/>
          <a:p>
            <a:pPr marL="913130" algn="ctr">
              <a:lnSpc>
                <a:spcPct val="100000"/>
              </a:lnSpc>
            </a:pPr>
            <a:r>
              <a:rPr lang="en-US" sz="4000" spc="-5" dirty="0"/>
              <a:t>Licensing </a:t>
            </a:r>
            <a:r>
              <a:rPr sz="4000" spc="-5" dirty="0"/>
              <a:t>Summary</a:t>
            </a:r>
            <a:endParaRPr sz="4000" dirty="0"/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3869436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61915" y="1898904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96611" y="1898904"/>
            <a:ext cx="2666999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25880" y="2386583"/>
            <a:ext cx="2729484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57655" y="3127248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325880" y="2971800"/>
            <a:ext cx="3857244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57655" y="3712464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25880" y="3557015"/>
            <a:ext cx="4927092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57655" y="4297679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25880" y="4142232"/>
            <a:ext cx="4354068" cy="899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57655" y="4882896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325880" y="4727447"/>
            <a:ext cx="4015740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57655" y="546811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25880" y="5312664"/>
            <a:ext cx="4727448" cy="8991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19928" y="5312664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55564" y="5312664"/>
            <a:ext cx="2724912" cy="8991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222654" y="2014601"/>
            <a:ext cx="6891020" cy="3902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Who needs a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license-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Landowner?</a:t>
            </a:r>
            <a:endParaRPr sz="32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Professional?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How to get a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license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What kind of license to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get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How to renew a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license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How to </a:t>
            </a:r>
            <a:r>
              <a:rPr sz="3200" spc="-5" dirty="0">
                <a:solidFill>
                  <a:srgbClr val="FFFFFF"/>
                </a:solidFill>
                <a:latin typeface="Times New Roman"/>
                <a:cs typeface="Times New Roman"/>
              </a:rPr>
              <a:t>lose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license</a:t>
            </a:r>
            <a:endParaRPr sz="32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How to get a license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back-reinstatement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847445" y="491490"/>
            <a:ext cx="7449108" cy="679159"/>
          </a:xfrm>
          <a:prstGeom prst="rect">
            <a:avLst/>
          </a:prstGeom>
        </p:spPr>
        <p:txBody>
          <a:bodyPr vert="horz" wrap="square" lIns="0" tIns="62991" rIns="0" bIns="0" rtlCol="0">
            <a:spAutoFit/>
          </a:bodyPr>
          <a:lstStyle/>
          <a:p>
            <a:pPr marL="913130" algn="ctr">
              <a:lnSpc>
                <a:spcPct val="100000"/>
              </a:lnSpc>
            </a:pPr>
            <a:r>
              <a:rPr lang="en-US" sz="4000" spc="-5" dirty="0"/>
              <a:t> </a:t>
            </a:r>
            <a:r>
              <a:rPr sz="4000" spc="-5" dirty="0"/>
              <a:t>Summary</a:t>
            </a:r>
            <a:endParaRPr sz="4000" dirty="0"/>
          </a:p>
        </p:txBody>
      </p:sp>
      <p:sp>
        <p:nvSpPr>
          <p:cNvPr id="31" name="object 31"/>
          <p:cNvSpPr/>
          <p:nvPr/>
        </p:nvSpPr>
        <p:spPr>
          <a:xfrm>
            <a:off x="1057655" y="2005583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50135"/>
            <a:ext cx="4116324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36191" y="2531364"/>
            <a:ext cx="601979" cy="559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57172" y="2392679"/>
            <a:ext cx="1693164" cy="789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980944" y="2392679"/>
            <a:ext cx="588264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99816" y="2392679"/>
            <a:ext cx="2971800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02223" y="2392679"/>
            <a:ext cx="588263" cy="7894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807964" y="2392679"/>
            <a:ext cx="2535936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536191" y="3000755"/>
            <a:ext cx="601979" cy="559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757172" y="2862072"/>
            <a:ext cx="2514600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7655" y="3480815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25880" y="3325367"/>
            <a:ext cx="1415795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536191" y="4006596"/>
            <a:ext cx="601979" cy="5593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57172" y="3867911"/>
            <a:ext cx="1711452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536191" y="4475988"/>
            <a:ext cx="601979" cy="5593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57172" y="4337303"/>
            <a:ext cx="2311907" cy="789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222654" y="1965833"/>
            <a:ext cx="6885940" cy="290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Continuing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Education</a:t>
            </a:r>
            <a:endParaRPr sz="32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340"/>
              </a:spcBef>
            </a:pPr>
            <a:r>
              <a:rPr sz="2100" spc="1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10" dirty="0">
                <a:solidFill>
                  <a:srgbClr val="FFFFFF"/>
                </a:solidFill>
                <a:latin typeface="Times New Roman"/>
                <a:cs typeface="Times New Roman"/>
              </a:rPr>
              <a:t>Program-program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provider- required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hours</a:t>
            </a:r>
            <a:endParaRPr sz="28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335"/>
              </a:spcBef>
            </a:pPr>
            <a:r>
              <a:rPr sz="2100" spc="4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40" dirty="0">
                <a:solidFill>
                  <a:srgbClr val="FFFFFF"/>
                </a:solidFill>
                <a:latin typeface="Times New Roman"/>
                <a:cs typeface="Times New Roman"/>
              </a:rPr>
              <a:t>CEU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approval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3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Fee’s</a:t>
            </a:r>
            <a:endParaRPr sz="32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340"/>
              </a:spcBef>
            </a:pPr>
            <a:r>
              <a:rPr sz="2100" spc="15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Licenses</a:t>
            </a:r>
            <a:endParaRPr sz="28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335"/>
              </a:spcBef>
            </a:pPr>
            <a:r>
              <a:rPr sz="2100" spc="3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30" dirty="0">
                <a:solidFill>
                  <a:srgbClr val="FFFFFF"/>
                </a:solidFill>
                <a:latin typeface="Times New Roman"/>
                <a:cs typeface="Times New Roman"/>
              </a:rPr>
              <a:t>Late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renewal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222654" y="826770"/>
            <a:ext cx="7061200" cy="6813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  <a:tabLst>
                <a:tab pos="2650490" algn="l"/>
              </a:tabLst>
            </a:pPr>
            <a:r>
              <a:rPr lang="en-US" dirty="0"/>
              <a:t> </a:t>
            </a:r>
            <a:r>
              <a:rPr sz="4000" dirty="0"/>
              <a:t>Fees</a:t>
            </a:r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3686555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57655" y="2639567"/>
            <a:ext cx="611124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325880" y="2484120"/>
            <a:ext cx="1959864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57655" y="3224783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25880" y="3069335"/>
            <a:ext cx="3439668" cy="8991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57655" y="3810000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5880" y="3654552"/>
            <a:ext cx="3403092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95571" y="3654552"/>
            <a:ext cx="669036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33900" y="3654552"/>
            <a:ext cx="1655064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57655" y="4395215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25880" y="4239767"/>
            <a:ext cx="3663696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456176" y="4239767"/>
            <a:ext cx="669036" cy="899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91811" y="4239767"/>
            <a:ext cx="1854708" cy="8991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57655" y="4980432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325880" y="4824984"/>
            <a:ext cx="2261616" cy="8991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54095" y="4824984"/>
            <a:ext cx="669035" cy="8991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189732" y="4824984"/>
            <a:ext cx="1859280" cy="8991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222654" y="2014601"/>
            <a:ext cx="4957445" cy="34676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Board sets fees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for: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Licenses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registrations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  <a:tab pos="356362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Late</a:t>
            </a:r>
            <a:r>
              <a:rPr sz="32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renewal</a:t>
            </a:r>
            <a:r>
              <a:rPr sz="3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fees-	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$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200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.00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Declaratory</a:t>
            </a:r>
            <a:r>
              <a:rPr sz="3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Orders-$100.00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Variances</a:t>
            </a:r>
            <a:r>
              <a:rPr sz="32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-$100.00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847445" y="491490"/>
            <a:ext cx="7449108" cy="1015662"/>
          </a:xfrm>
          <a:prstGeom prst="rect">
            <a:avLst/>
          </a:prstGeom>
        </p:spPr>
        <p:txBody>
          <a:bodyPr vert="horz" wrap="square" lIns="0" tIns="335279" rIns="0" bIns="0" rtlCol="0">
            <a:spAutoFit/>
          </a:bodyPr>
          <a:lstStyle/>
          <a:p>
            <a:pPr marL="1992630">
              <a:lnSpc>
                <a:spcPct val="100000"/>
              </a:lnSpc>
            </a:pPr>
            <a:r>
              <a:rPr dirty="0"/>
              <a:t>Title </a:t>
            </a:r>
            <a:r>
              <a:rPr lang="en-US" dirty="0"/>
              <a:t>134-Chapter 5</a:t>
            </a:r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3221736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014215" y="1898904"/>
            <a:ext cx="669036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50435" y="1898904"/>
            <a:ext cx="3108960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36191" y="2622804"/>
            <a:ext cx="601979" cy="559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57172" y="2484120"/>
            <a:ext cx="2223516" cy="7894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57655" y="3151632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5880" y="2996183"/>
            <a:ext cx="4038600" cy="8991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31079" y="2996183"/>
            <a:ext cx="667512" cy="8991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062728" y="2996183"/>
            <a:ext cx="3890772" cy="89915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536191" y="3720084"/>
            <a:ext cx="601979" cy="559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57172" y="3581400"/>
            <a:ext cx="2212848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500628" y="3581400"/>
            <a:ext cx="588263" cy="789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710940" y="3581400"/>
            <a:ext cx="4300727" cy="7894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57655" y="424891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325880" y="4093464"/>
            <a:ext cx="4015740" cy="8991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36191" y="4817364"/>
            <a:ext cx="601979" cy="5593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57172" y="4678679"/>
            <a:ext cx="6451091" cy="7894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757172" y="5105400"/>
            <a:ext cx="1463039" cy="7894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222654" y="2014601"/>
            <a:ext cx="7461884" cy="3633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Board members - Term of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service</a:t>
            </a:r>
            <a:endParaRPr sz="32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675"/>
              </a:spcBef>
            </a:pPr>
            <a:r>
              <a:rPr sz="2100" spc="9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90" dirty="0">
                <a:solidFill>
                  <a:srgbClr val="FFFFFF"/>
                </a:solidFill>
                <a:latin typeface="Times New Roman"/>
                <a:cs typeface="Times New Roman"/>
              </a:rPr>
              <a:t>5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</a:t>
            </a:r>
            <a:r>
              <a:rPr sz="28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terms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Make up of the </a:t>
            </a: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board-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Governor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Appointee</a:t>
            </a:r>
            <a:endParaRPr sz="3200">
              <a:latin typeface="Times New Roman"/>
              <a:cs typeface="Times New Roman"/>
            </a:endParaRPr>
          </a:p>
          <a:p>
            <a:pPr marL="469265">
              <a:lnSpc>
                <a:spcPct val="100000"/>
              </a:lnSpc>
              <a:spcBef>
                <a:spcPts val="675"/>
              </a:spcBef>
            </a:pPr>
            <a:r>
              <a:rPr sz="2100" spc="6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60" dirty="0">
                <a:solidFill>
                  <a:srgbClr val="FFFFFF"/>
                </a:solidFill>
                <a:latin typeface="Times New Roman"/>
                <a:cs typeface="Times New Roman"/>
              </a:rPr>
              <a:t>10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members-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6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industry,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governmental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Duties and</a:t>
            </a: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functions;</a:t>
            </a:r>
            <a:endParaRPr sz="3200">
              <a:latin typeface="Times New Roman"/>
              <a:cs typeface="Times New Roman"/>
            </a:endParaRPr>
          </a:p>
          <a:p>
            <a:pPr marL="756285" marR="802640" indent="-287020">
              <a:lnSpc>
                <a:spcPct val="100000"/>
              </a:lnSpc>
              <a:spcBef>
                <a:spcPts val="675"/>
              </a:spcBef>
            </a:pPr>
            <a:r>
              <a:rPr sz="2100" spc="20" dirty="0">
                <a:solidFill>
                  <a:srgbClr val="6699FF"/>
                </a:solidFill>
                <a:latin typeface="Wingdings"/>
                <a:cs typeface="Wingdings"/>
              </a:rPr>
              <a:t></a:t>
            </a:r>
            <a:r>
              <a:rPr sz="2800" spc="20" dirty="0">
                <a:solidFill>
                  <a:srgbClr val="FFFFFF"/>
                </a:solidFill>
                <a:latin typeface="Times New Roman"/>
                <a:cs typeface="Times New Roman"/>
              </a:rPr>
              <a:t>Approve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CEU’s… develop regulations… 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exams.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BE22B-F2D2-7453-0DD8-B93D1EF92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dirty="0"/>
              <a:t>Practice Act-State Statute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575CA-FEC6-EF95-5B63-5A43537EC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600200"/>
            <a:ext cx="7866025" cy="393954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 Water Well Standards and Contractor’s   Licensing Act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 Sections 46-1201 / 46-1241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 Matrix of Title 134 regulations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 Features 4 distinct purposes-46-1202</a:t>
            </a:r>
          </a:p>
        </p:txBody>
      </p:sp>
    </p:spTree>
    <p:extLst>
      <p:ext uri="{BB962C8B-B14F-4D97-AF65-F5344CB8AC3E}">
        <p14:creationId xmlns:p14="http://schemas.microsoft.com/office/powerpoint/2010/main" val="97365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279" rIns="0" bIns="0" rtlCol="0">
            <a:spAutoFit/>
          </a:bodyPr>
          <a:lstStyle/>
          <a:p>
            <a:pPr marL="387350">
              <a:lnSpc>
                <a:spcPct val="100000"/>
              </a:lnSpc>
            </a:pPr>
            <a:r>
              <a:rPr dirty="0"/>
              <a:t>46-1202, Purpose of the</a:t>
            </a:r>
            <a:r>
              <a:rPr spc="-125" dirty="0"/>
              <a:t> </a:t>
            </a:r>
            <a:r>
              <a:rPr dirty="0"/>
              <a:t>Act</a:t>
            </a:r>
          </a:p>
        </p:txBody>
      </p:sp>
      <p:sp>
        <p:nvSpPr>
          <p:cNvPr id="31" name="object 31"/>
          <p:cNvSpPr/>
          <p:nvPr/>
        </p:nvSpPr>
        <p:spPr>
          <a:xfrm>
            <a:off x="1057655" y="2054351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25880" y="1898904"/>
            <a:ext cx="6751320" cy="899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25880" y="2386583"/>
            <a:ext cx="4489704" cy="899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57655" y="3127248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25880" y="2971800"/>
            <a:ext cx="7818120" cy="8991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25880" y="3459479"/>
            <a:ext cx="2385060" cy="8991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57655" y="4200144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5880" y="4044696"/>
            <a:ext cx="6088380" cy="8991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325880" y="4532376"/>
            <a:ext cx="7461504" cy="8991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57655" y="5273040"/>
            <a:ext cx="611124" cy="637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25880" y="5117591"/>
            <a:ext cx="7409688" cy="8991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222654" y="2014601"/>
            <a:ext cx="7605395" cy="3718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Provide protection of ground</a:t>
            </a:r>
            <a:r>
              <a:rPr sz="32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water…</a:t>
            </a:r>
            <a:endParaRPr sz="3200" dirty="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Licensing of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contractors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Protect the health and welfare of the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citizens</a:t>
            </a:r>
            <a:endParaRPr sz="3200" dirty="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of the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State</a:t>
            </a:r>
            <a:endParaRPr sz="3200" dirty="0">
              <a:latin typeface="Times New Roman"/>
              <a:cs typeface="Times New Roman"/>
            </a:endParaRPr>
          </a:p>
          <a:p>
            <a:pPr marL="354965" marR="31559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Protect ground water resources…  construction</a:t>
            </a:r>
            <a:r>
              <a:rPr sz="32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standards…decommissioning</a:t>
            </a:r>
            <a:endParaRPr sz="32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Provide data …well logs,</a:t>
            </a:r>
            <a:r>
              <a:rPr lang="en-US" sz="3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registration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B5751-734D-EE1B-D089-27676FF0E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dirty="0"/>
              <a:t>Title 134 – Chapter 1and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725CE-3FDF-889A-84BC-F9CDE325A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524000"/>
            <a:ext cx="6740448" cy="4431983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Scope of Authority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Definitions,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Continuing Education Program,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Provider,</a:t>
            </a:r>
          </a:p>
          <a:p>
            <a:endParaRPr lang="en-US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dirty="0"/>
              <a:t>Certificate or proof of attendance.</a:t>
            </a:r>
          </a:p>
        </p:txBody>
      </p:sp>
    </p:spTree>
    <p:extLst>
      <p:ext uri="{BB962C8B-B14F-4D97-AF65-F5344CB8AC3E}">
        <p14:creationId xmlns:p14="http://schemas.microsoft.com/office/powerpoint/2010/main" val="651814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4AF62-6C33-C161-D7EA-933443584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0"/>
            <a:ext cx="7449108" cy="677108"/>
          </a:xfrm>
        </p:spPr>
        <p:txBody>
          <a:bodyPr/>
          <a:lstStyle/>
          <a:p>
            <a:pPr algn="ctr"/>
            <a:r>
              <a:rPr lang="en-US" spc="-5" dirty="0"/>
              <a:t>Title</a:t>
            </a:r>
            <a:r>
              <a:rPr lang="en-US" spc="15" dirty="0"/>
              <a:t> </a:t>
            </a:r>
            <a:r>
              <a:rPr lang="en-US" dirty="0"/>
              <a:t>134</a:t>
            </a:r>
            <a:r>
              <a:rPr lang="en-US" spc="5" dirty="0"/>
              <a:t> </a:t>
            </a:r>
            <a:r>
              <a:rPr lang="en-US" dirty="0"/>
              <a:t>	</a:t>
            </a:r>
            <a:r>
              <a:rPr lang="en-US" spc="-5" dirty="0"/>
              <a:t>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A41EA-0D5E-8149-0A6A-F80B20B89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1747655"/>
            <a:ext cx="7332625" cy="4639732"/>
          </a:xfrm>
        </p:spPr>
        <p:txBody>
          <a:bodyPr/>
          <a:lstStyle/>
          <a:p>
            <a:pPr marL="35496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800" spc="-5" dirty="0">
                <a:solidFill>
                  <a:srgbClr val="FFFFFF"/>
                </a:solidFill>
              </a:rPr>
              <a:t>Business engaged… Water Wells… Pumps </a:t>
            </a:r>
            <a:r>
              <a:rPr lang="en-US" sz="2800" spc="-10" dirty="0">
                <a:solidFill>
                  <a:srgbClr val="FFFFFF"/>
                </a:solidFill>
              </a:rPr>
              <a:t>and</a:t>
            </a:r>
            <a:endParaRPr lang="en-US" sz="2800" dirty="0"/>
          </a:p>
          <a:p>
            <a:pPr marL="354965">
              <a:lnSpc>
                <a:spcPct val="100000"/>
              </a:lnSpc>
            </a:pPr>
            <a:r>
              <a:rPr lang="en-US" sz="2800" spc="-5" dirty="0">
                <a:solidFill>
                  <a:srgbClr val="FFFFFF"/>
                </a:solidFill>
              </a:rPr>
              <a:t>Pumping</a:t>
            </a:r>
            <a:r>
              <a:rPr lang="en-US" sz="2800" spc="-60" dirty="0">
                <a:solidFill>
                  <a:srgbClr val="FFFFFF"/>
                </a:solidFill>
              </a:rPr>
              <a:t> </a:t>
            </a:r>
            <a:r>
              <a:rPr lang="en-US" sz="2800" spc="-5" dirty="0">
                <a:solidFill>
                  <a:srgbClr val="FFFFFF"/>
                </a:solidFill>
              </a:rPr>
              <a:t>Equipment.</a:t>
            </a:r>
          </a:p>
          <a:p>
            <a:pPr marL="354965">
              <a:lnSpc>
                <a:spcPct val="100000"/>
              </a:lnSpc>
            </a:pPr>
            <a:endParaRPr lang="en-US" sz="2800" dirty="0"/>
          </a:p>
          <a:p>
            <a:pPr marL="354965" marR="334010" indent="-342265">
              <a:lnSpc>
                <a:spcPct val="100000"/>
              </a:lnSpc>
              <a:spcBef>
                <a:spcPts val="67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534035" algn="l"/>
              </a:tabLst>
            </a:pPr>
            <a:r>
              <a:rPr lang="en-US" sz="2800" spc="-5" dirty="0">
                <a:solidFill>
                  <a:srgbClr val="FFFFFF"/>
                </a:solidFill>
              </a:rPr>
              <a:t>Licensed Water Well/Pump installation,  </a:t>
            </a:r>
            <a:r>
              <a:rPr lang="en-US" sz="2800" dirty="0">
                <a:solidFill>
                  <a:srgbClr val="FFFFFF"/>
                </a:solidFill>
              </a:rPr>
              <a:t>Contractor- </a:t>
            </a:r>
            <a:r>
              <a:rPr lang="en-US" sz="2800" spc="-5" dirty="0">
                <a:solidFill>
                  <a:srgbClr val="FFFFFF"/>
                </a:solidFill>
              </a:rPr>
              <a:t>Telecommunication required.  Licensed </a:t>
            </a:r>
            <a:r>
              <a:rPr lang="en-US" sz="2800" dirty="0">
                <a:solidFill>
                  <a:srgbClr val="FFFFFF"/>
                </a:solidFill>
              </a:rPr>
              <a:t>Supervisor, </a:t>
            </a:r>
            <a:r>
              <a:rPr lang="en-US" sz="2800" spc="-5" dirty="0">
                <a:solidFill>
                  <a:srgbClr val="FFFFFF"/>
                </a:solidFill>
              </a:rPr>
              <a:t>Water Well Monitoring  Technician- know </a:t>
            </a:r>
            <a:r>
              <a:rPr lang="en-US" sz="2800" dirty="0">
                <a:solidFill>
                  <a:srgbClr val="FFFFFF"/>
                </a:solidFill>
              </a:rPr>
              <a:t>the</a:t>
            </a:r>
            <a:r>
              <a:rPr lang="en-US" sz="2800" spc="-25" dirty="0">
                <a:solidFill>
                  <a:srgbClr val="FFFFFF"/>
                </a:solidFill>
              </a:rPr>
              <a:t> </a:t>
            </a:r>
            <a:r>
              <a:rPr lang="en-US" sz="2800" spc="-5" dirty="0">
                <a:solidFill>
                  <a:srgbClr val="FFFFFF"/>
                </a:solidFill>
              </a:rPr>
              <a:t>limitations.</a:t>
            </a:r>
          </a:p>
          <a:p>
            <a:pPr marL="12700" marR="334010">
              <a:lnSpc>
                <a:spcPct val="100000"/>
              </a:lnSpc>
              <a:spcBef>
                <a:spcPts val="675"/>
              </a:spcBef>
              <a:buClr>
                <a:srgbClr val="00FFFF"/>
              </a:buClr>
              <a:buSzPct val="75000"/>
              <a:tabLst>
                <a:tab pos="534035" algn="l"/>
              </a:tabLst>
            </a:pPr>
            <a:endParaRPr lang="en-US" sz="2800" dirty="0"/>
          </a:p>
          <a:p>
            <a:pPr marL="443865" indent="-431165">
              <a:lnSpc>
                <a:spcPct val="100000"/>
              </a:lnSpc>
              <a:spcBef>
                <a:spcPts val="6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444500" algn="l"/>
              </a:tabLst>
            </a:pPr>
            <a:r>
              <a:rPr lang="en-US" sz="2800" spc="-5" dirty="0">
                <a:solidFill>
                  <a:srgbClr val="FFFFFF"/>
                </a:solidFill>
              </a:rPr>
              <a:t>Person.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094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8FF89-6263-680B-E266-BA89DC254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0"/>
            <a:ext cx="6620153" cy="1261110"/>
          </a:xfrm>
        </p:spPr>
        <p:txBody>
          <a:bodyPr/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When a License is required </a:t>
            </a:r>
            <a:r>
              <a:rPr lang="en-US" spc="-6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E5602-2181-753E-F9CC-39AB96653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1776" y="1524000"/>
            <a:ext cx="6740448" cy="9766776"/>
          </a:xfrm>
        </p:spPr>
        <p:txBody>
          <a:bodyPr/>
          <a:lstStyle/>
          <a:p>
            <a:pPr marL="354965" marR="5080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“A </a:t>
            </a:r>
            <a:r>
              <a:rPr lang="en-US" sz="2400" spc="-5" dirty="0">
                <a:solidFill>
                  <a:srgbClr val="FFFFFF"/>
                </a:solidFill>
              </a:rPr>
              <a:t>water </a:t>
            </a:r>
            <a:r>
              <a:rPr lang="en-US" sz="2400" dirty="0">
                <a:solidFill>
                  <a:srgbClr val="FFFFFF"/>
                </a:solidFill>
              </a:rPr>
              <a:t>well </a:t>
            </a:r>
            <a:r>
              <a:rPr lang="en-US" sz="2400" spc="-5" dirty="0">
                <a:solidFill>
                  <a:srgbClr val="FFFFFF"/>
                </a:solidFill>
              </a:rPr>
              <a:t>must </a:t>
            </a:r>
            <a:r>
              <a:rPr lang="en-US" sz="2400" dirty="0">
                <a:solidFill>
                  <a:srgbClr val="FFFFFF"/>
                </a:solidFill>
              </a:rPr>
              <a:t>be constructed, </a:t>
            </a:r>
            <a:r>
              <a:rPr lang="en-US" sz="2400" spc="-5" dirty="0">
                <a:solidFill>
                  <a:srgbClr val="FFFFFF"/>
                </a:solidFill>
              </a:rPr>
              <a:t>pumps </a:t>
            </a:r>
            <a:r>
              <a:rPr lang="en-US" sz="2400" dirty="0">
                <a:solidFill>
                  <a:srgbClr val="FFFFFF"/>
                </a:solidFill>
              </a:rPr>
              <a:t>and pumping </a:t>
            </a:r>
            <a:r>
              <a:rPr lang="en-US" sz="2400" spc="-5" dirty="0">
                <a:solidFill>
                  <a:srgbClr val="FFFFFF"/>
                </a:solidFill>
              </a:rPr>
              <a:t>equipment  must </a:t>
            </a:r>
            <a:r>
              <a:rPr lang="en-US" sz="2400" dirty="0">
                <a:solidFill>
                  <a:srgbClr val="FFFFFF"/>
                </a:solidFill>
              </a:rPr>
              <a:t>be </a:t>
            </a:r>
            <a:r>
              <a:rPr lang="en-US" sz="2400" spc="-5" dirty="0">
                <a:solidFill>
                  <a:srgbClr val="FFFFFF"/>
                </a:solidFill>
              </a:rPr>
              <a:t>installed </a:t>
            </a:r>
            <a:r>
              <a:rPr lang="en-US" sz="2400" dirty="0">
                <a:solidFill>
                  <a:srgbClr val="FFFFFF"/>
                </a:solidFill>
              </a:rPr>
              <a:t>and repaired onsite and water wells</a:t>
            </a:r>
            <a:r>
              <a:rPr lang="en-US" sz="2400" spc="-110" dirty="0">
                <a:solidFill>
                  <a:srgbClr val="FFFFFF"/>
                </a:solidFill>
              </a:rPr>
              <a:t> </a:t>
            </a:r>
            <a:r>
              <a:rPr lang="en-US" sz="2400" spc="-5" dirty="0">
                <a:solidFill>
                  <a:srgbClr val="FFFFFF"/>
                </a:solidFill>
              </a:rPr>
              <a:t>decommissioned  </a:t>
            </a:r>
            <a:r>
              <a:rPr lang="en-US" sz="2400" dirty="0">
                <a:solidFill>
                  <a:srgbClr val="FFFFFF"/>
                </a:solidFill>
              </a:rPr>
              <a:t>in accordance with </a:t>
            </a:r>
            <a:r>
              <a:rPr lang="en-US" sz="2400" spc="-5" dirty="0">
                <a:solidFill>
                  <a:srgbClr val="FFFFFF"/>
                </a:solidFill>
              </a:rPr>
              <a:t>Title </a:t>
            </a:r>
            <a:r>
              <a:rPr lang="en-US" sz="2400" dirty="0">
                <a:solidFill>
                  <a:srgbClr val="FFFFFF"/>
                </a:solidFill>
              </a:rPr>
              <a:t>134 Chapter </a:t>
            </a:r>
            <a:r>
              <a:rPr lang="en-US" sz="2400" spc="5" dirty="0">
                <a:solidFill>
                  <a:srgbClr val="FFFFFF"/>
                </a:solidFill>
              </a:rPr>
              <a:t>4 ”</a:t>
            </a:r>
            <a:endParaRPr lang="en-US" sz="2400" dirty="0"/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 “… a </a:t>
            </a:r>
            <a:r>
              <a:rPr lang="en-US" sz="2400" spc="-5" dirty="0">
                <a:solidFill>
                  <a:srgbClr val="FFFFFF"/>
                </a:solidFill>
              </a:rPr>
              <a:t>water </a:t>
            </a:r>
            <a:r>
              <a:rPr lang="en-US" sz="2400" dirty="0">
                <a:solidFill>
                  <a:srgbClr val="FFFFFF"/>
                </a:solidFill>
              </a:rPr>
              <a:t>well </a:t>
            </a:r>
            <a:r>
              <a:rPr lang="en-US" sz="2400" spc="-5" dirty="0">
                <a:solidFill>
                  <a:srgbClr val="FFFFFF"/>
                </a:solidFill>
              </a:rPr>
              <a:t>may </a:t>
            </a:r>
            <a:r>
              <a:rPr lang="en-US" sz="2400" dirty="0">
                <a:solidFill>
                  <a:srgbClr val="FFFFFF"/>
                </a:solidFill>
              </a:rPr>
              <a:t>only be opened or the seal broken</a:t>
            </a:r>
            <a:r>
              <a:rPr lang="en-US" sz="2400" spc="-135" dirty="0">
                <a:solidFill>
                  <a:srgbClr val="FFFFFF"/>
                </a:solidFill>
              </a:rPr>
              <a:t> by</a:t>
            </a:r>
            <a:r>
              <a:rPr lang="en-US" sz="2400" dirty="0">
                <a:solidFill>
                  <a:srgbClr val="FFFFFF"/>
                </a:solidFill>
              </a:rPr>
              <a:t>;</a:t>
            </a:r>
            <a:endParaRPr lang="en-US" sz="2400" dirty="0"/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“a licensed contractor or</a:t>
            </a:r>
            <a:r>
              <a:rPr lang="en-US" sz="2400" spc="-14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supervisor…</a:t>
            </a:r>
            <a:endParaRPr lang="en-US" sz="2400" dirty="0"/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Landowner, farm ranching, place of</a:t>
            </a:r>
            <a:r>
              <a:rPr lang="en-US" sz="2400" spc="-14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abode…</a:t>
            </a:r>
            <a:endParaRPr lang="en-US" sz="2400" dirty="0"/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Licensed water well </a:t>
            </a:r>
            <a:r>
              <a:rPr lang="en-US" sz="2400" spc="-5" dirty="0">
                <a:solidFill>
                  <a:srgbClr val="FFFFFF"/>
                </a:solidFill>
              </a:rPr>
              <a:t>monitoring technician, </a:t>
            </a:r>
            <a:r>
              <a:rPr lang="en-US" sz="2400" dirty="0">
                <a:solidFill>
                  <a:srgbClr val="FFFFFF"/>
                </a:solidFill>
              </a:rPr>
              <a:t>natural</a:t>
            </a:r>
            <a:r>
              <a:rPr lang="en-US" sz="2400" spc="-10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resources </a:t>
            </a: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dirty="0">
                <a:solidFill>
                  <a:srgbClr val="FFFFFF"/>
                </a:solidFill>
              </a:rPr>
              <a:t>Licensed public water supply </a:t>
            </a:r>
            <a:r>
              <a:rPr lang="en-US" sz="2400" spc="-5" dirty="0">
                <a:solidFill>
                  <a:srgbClr val="FFFFFF"/>
                </a:solidFill>
              </a:rPr>
              <a:t>systems</a:t>
            </a:r>
            <a:r>
              <a:rPr lang="en-US" sz="2400" spc="-13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operator…</a:t>
            </a:r>
            <a:endParaRPr lang="en-US" sz="2400" dirty="0"/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sz="2400" spc="-5" dirty="0">
                <a:solidFill>
                  <a:srgbClr val="FFFFFF"/>
                </a:solidFill>
              </a:rPr>
              <a:t>State electrical</a:t>
            </a:r>
            <a:r>
              <a:rPr lang="en-US" sz="2400" spc="-50" dirty="0">
                <a:solidFill>
                  <a:srgbClr val="FFFFFF"/>
                </a:solidFill>
              </a:rPr>
              <a:t> </a:t>
            </a:r>
            <a:r>
              <a:rPr lang="en-US" sz="2400" dirty="0">
                <a:solidFill>
                  <a:srgbClr val="FFFFFF"/>
                </a:solidFill>
              </a:rPr>
              <a:t>inspector.”</a:t>
            </a:r>
            <a:endParaRPr lang="en-US" sz="2400" dirty="0"/>
          </a:p>
          <a:p>
            <a:pPr marL="12700" marR="944244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tabLst>
                <a:tab pos="355600" algn="l"/>
              </a:tabLst>
            </a:pPr>
            <a:endParaRPr lang="en-US" sz="1200" dirty="0">
              <a:solidFill>
                <a:srgbClr val="FFFFFF"/>
              </a:solidFill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sz="1200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>
              <a:solidFill>
                <a:srgbClr val="FFFFFF"/>
              </a:solidFill>
            </a:endParaRPr>
          </a:p>
          <a:p>
            <a:pPr marL="354965" marR="944244" indent="-342265">
              <a:lnSpc>
                <a:spcPct val="100000"/>
              </a:lnSpc>
              <a:spcBef>
                <a:spcPts val="48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4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" y="19842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200" y="2211323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" y="244144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2671572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200" y="2898648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200" y="3128772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" y="33573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00" y="358597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200" y="3814571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200" y="404469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200" y="42732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00" y="45018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200" y="4730496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200" y="49590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200" y="5189220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200" y="5416296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6200" y="564642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6200" y="5876544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6200" y="6103620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6200" y="63337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6200" y="6560819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4">
                <a:moveTo>
                  <a:pt x="0" y="153923"/>
                </a:moveTo>
                <a:lnTo>
                  <a:pt x="152400" y="153923"/>
                </a:lnTo>
                <a:lnTo>
                  <a:pt x="152400" y="0"/>
                </a:lnTo>
                <a:lnTo>
                  <a:pt x="0" y="0"/>
                </a:lnTo>
                <a:lnTo>
                  <a:pt x="0" y="153923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6200" y="16154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200" y="39014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200" y="62026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200" y="848867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6200" y="1077467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152400"/>
                </a:lnTo>
                <a:lnTo>
                  <a:pt x="1524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200" y="1306067"/>
            <a:ext cx="152400" cy="154305"/>
          </a:xfrm>
          <a:custGeom>
            <a:avLst/>
            <a:gdLst/>
            <a:ahLst/>
            <a:cxnLst/>
            <a:rect l="l" t="t" r="r" b="b"/>
            <a:pathLst>
              <a:path w="152400" h="154305">
                <a:moveTo>
                  <a:pt x="0" y="153924"/>
                </a:moveTo>
                <a:lnTo>
                  <a:pt x="152400" y="153924"/>
                </a:lnTo>
                <a:lnTo>
                  <a:pt x="152400" y="0"/>
                </a:lnTo>
                <a:lnTo>
                  <a:pt x="0" y="0"/>
                </a:lnTo>
                <a:lnTo>
                  <a:pt x="0" y="153924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6200" y="1536191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30">
                <a:moveTo>
                  <a:pt x="0" y="150875"/>
                </a:moveTo>
                <a:lnTo>
                  <a:pt x="152400" y="150875"/>
                </a:lnTo>
                <a:lnTo>
                  <a:pt x="152400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7350" algn="ctr">
              <a:lnSpc>
                <a:spcPct val="100000"/>
              </a:lnSpc>
            </a:pPr>
            <a:r>
              <a:rPr lang="en-US" dirty="0"/>
              <a:t>Authority</a:t>
            </a:r>
            <a:endParaRPr dirty="0"/>
          </a:p>
          <a:p>
            <a:pPr marL="387350">
              <a:lnSpc>
                <a:spcPct val="100000"/>
              </a:lnSpc>
            </a:pPr>
            <a:r>
              <a:rPr lang="en-US" dirty="0"/>
              <a:t> </a:t>
            </a:r>
            <a:endParaRPr dirty="0"/>
          </a:p>
        </p:txBody>
      </p:sp>
      <p:sp>
        <p:nvSpPr>
          <p:cNvPr id="31" name="object 31"/>
          <p:cNvSpPr/>
          <p:nvPr/>
        </p:nvSpPr>
        <p:spPr>
          <a:xfrm>
            <a:off x="1078991" y="2049779"/>
            <a:ext cx="536447" cy="559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56360" y="1911095"/>
            <a:ext cx="3281172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68140" y="1911095"/>
            <a:ext cx="588263" cy="789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73879" y="1911095"/>
            <a:ext cx="3813048" cy="7894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56360" y="2337816"/>
            <a:ext cx="7008876" cy="789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356360" y="2764535"/>
            <a:ext cx="2592324" cy="789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78991" y="3415284"/>
            <a:ext cx="536447" cy="559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56360" y="3276600"/>
            <a:ext cx="3323844" cy="7894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10811" y="3276600"/>
            <a:ext cx="588263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415028" y="3276600"/>
            <a:ext cx="4725924" cy="78943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356360" y="3703320"/>
            <a:ext cx="2433828" cy="7894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78991" y="4354067"/>
            <a:ext cx="536447" cy="5593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356360" y="4215384"/>
            <a:ext cx="3299460" cy="789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86428" y="4215384"/>
            <a:ext cx="588263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80559" y="4215384"/>
            <a:ext cx="3948684" cy="78943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78991" y="4866132"/>
            <a:ext cx="536447" cy="559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56360" y="4727447"/>
            <a:ext cx="7453883" cy="7894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56360" y="5154167"/>
            <a:ext cx="7248144" cy="7894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356360" y="5580888"/>
            <a:ext cx="2540507" cy="7894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427476" y="5580888"/>
            <a:ext cx="588263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34740" y="5580888"/>
            <a:ext cx="1594103" cy="7894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59452" y="5580888"/>
            <a:ext cx="588263" cy="7894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78323" y="5580888"/>
            <a:ext cx="3067812" cy="7894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222654" y="2015109"/>
            <a:ext cx="7592059" cy="4097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marR="779145" indent="-342265">
              <a:lnSpc>
                <a:spcPct val="100000"/>
              </a:lnSpc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Licensed contractor-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authority over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licensed 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supervisors/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unlicensed employees within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business;</a:t>
            </a:r>
            <a:endParaRPr sz="28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Licensed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supervisor-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must work under authority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2800" dirty="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contractor</a:t>
            </a:r>
            <a:endParaRPr sz="2800" dirty="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6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  <a:tab pos="3479800" algn="l"/>
              </a:tabLst>
            </a:pP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Licensed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technician-	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supervisory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authority</a:t>
            </a:r>
            <a:endParaRPr sz="2800" dirty="0">
              <a:latin typeface="Times New Roman"/>
              <a:cs typeface="Times New Roman"/>
            </a:endParaRPr>
          </a:p>
          <a:p>
            <a:pPr marL="354965" marR="330835" indent="-342265">
              <a:lnSpc>
                <a:spcPct val="100000"/>
              </a:lnSpc>
              <a:spcBef>
                <a:spcPts val="6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Landowner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construct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 own well,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install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pump, decommission sand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points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only,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if  place of abode- farming-other ag</a:t>
            </a:r>
            <a:r>
              <a:rPr sz="28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purposes.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61AF-370A-B2C5-899A-77C1B4117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45" y="491491"/>
            <a:ext cx="7449108" cy="677108"/>
          </a:xfrm>
        </p:spPr>
        <p:txBody>
          <a:bodyPr/>
          <a:lstStyle/>
          <a:p>
            <a:pPr algn="ctr"/>
            <a:r>
              <a:rPr lang="fr-FR" dirty="0"/>
              <a:t>License Qualifications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6A3E9-9D89-4406-9417-ED911B47C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1520164"/>
            <a:ext cx="6740448" cy="4452501"/>
          </a:xfrm>
        </p:spPr>
        <p:txBody>
          <a:bodyPr/>
          <a:lstStyle/>
          <a:p>
            <a:pPr marL="354965" indent="-342265"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Age of</a:t>
            </a:r>
            <a:r>
              <a:rPr lang="en-US" spc="-65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Majority-19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Completed Application</a:t>
            </a: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Pay the</a:t>
            </a:r>
            <a:r>
              <a:rPr lang="en-US" spc="-90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fees</a:t>
            </a:r>
          </a:p>
          <a:p>
            <a:pPr marL="354965" indent="-342265"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Pass the </a:t>
            </a:r>
            <a:r>
              <a:rPr lang="en-US" spc="5" dirty="0">
                <a:solidFill>
                  <a:srgbClr val="FFFFFF"/>
                </a:solidFill>
              </a:rPr>
              <a:t>exam(s)-</a:t>
            </a:r>
            <a:r>
              <a:rPr lang="en-US" spc="-100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70%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Proof of insurance -</a:t>
            </a:r>
            <a:r>
              <a:rPr lang="en-US" dirty="0">
                <a:solidFill>
                  <a:srgbClr val="FF0000"/>
                </a:solidFill>
              </a:rPr>
              <a:t>Contractors license</a:t>
            </a:r>
            <a:r>
              <a:rPr lang="en-US" spc="-80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only</a:t>
            </a:r>
            <a:endParaRPr lang="en-US" dirty="0"/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FFFF"/>
              </a:buClr>
              <a:buSzPct val="75000"/>
              <a:buFont typeface="Wingdings"/>
              <a:buChar char=""/>
              <a:tabLst>
                <a:tab pos="355600" algn="l"/>
              </a:tabLst>
            </a:pPr>
            <a:r>
              <a:rPr lang="en-US" dirty="0">
                <a:solidFill>
                  <a:srgbClr val="FFFFFF"/>
                </a:solidFill>
              </a:rPr>
              <a:t>Comply with the</a:t>
            </a:r>
            <a:r>
              <a:rPr lang="en-US" spc="-114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Act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19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854</Words>
  <Application>Microsoft Office PowerPoint</Application>
  <PresentationFormat>On-screen Show (4:3)</PresentationFormat>
  <Paragraphs>178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Times New Roman</vt:lpstr>
      <vt:lpstr>Wingdings</vt:lpstr>
      <vt:lpstr>Office Theme</vt:lpstr>
      <vt:lpstr>Nebraska Section, Rules and Regulations</vt:lpstr>
      <vt:lpstr>PowerPoint Presentation</vt:lpstr>
      <vt:lpstr>Practice Act-State Statute</vt:lpstr>
      <vt:lpstr>46-1202, Purpose of the Act</vt:lpstr>
      <vt:lpstr>Title 134 – Chapter 1and 2</vt:lpstr>
      <vt:lpstr>Title 134   </vt:lpstr>
      <vt:lpstr>  When a License is required    </vt:lpstr>
      <vt:lpstr>Authority  </vt:lpstr>
      <vt:lpstr>License Qualifications </vt:lpstr>
      <vt:lpstr>Licensure-Exams</vt:lpstr>
      <vt:lpstr>CEU requirements</vt:lpstr>
      <vt:lpstr>Board CEU Approval</vt:lpstr>
      <vt:lpstr> CEU Program Approval</vt:lpstr>
      <vt:lpstr>License Renewal</vt:lpstr>
      <vt:lpstr>DISCIPLINARY ACTION</vt:lpstr>
      <vt:lpstr>PENALTIES</vt:lpstr>
      <vt:lpstr>Hearings</vt:lpstr>
      <vt:lpstr>Other Sanctions</vt:lpstr>
      <vt:lpstr>Late Renewal of License</vt:lpstr>
      <vt:lpstr>Licensing Summary</vt:lpstr>
      <vt:lpstr> Summary</vt:lpstr>
      <vt:lpstr> Fees</vt:lpstr>
      <vt:lpstr>Title 134-Chapter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</dc:title>
  <dc:creator>Authorized User</dc:creator>
  <cp:lastModifiedBy>Miller, Pam</cp:lastModifiedBy>
  <cp:revision>5</cp:revision>
  <dcterms:created xsi:type="dcterms:W3CDTF">2017-01-31T19:59:23Z</dcterms:created>
  <dcterms:modified xsi:type="dcterms:W3CDTF">2026-01-09T16:34:54Z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2016-04-20T00:00:00Z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2017-01-31T00:00:00Z</vt:filetime>
  </property>
</Properties>
</file>